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76" r:id="rId4"/>
    <p:sldId id="258" r:id="rId5"/>
    <p:sldId id="264" r:id="rId6"/>
    <p:sldId id="283" r:id="rId7"/>
    <p:sldId id="280" r:id="rId8"/>
    <p:sldId id="281" r:id="rId9"/>
    <p:sldId id="279" r:id="rId10"/>
    <p:sldId id="265" r:id="rId11"/>
    <p:sldId id="274" r:id="rId12"/>
    <p:sldId id="266" r:id="rId13"/>
    <p:sldId id="275" r:id="rId14"/>
    <p:sldId id="267" r:id="rId15"/>
    <p:sldId id="277" r:id="rId16"/>
    <p:sldId id="284" r:id="rId17"/>
    <p:sldId id="268" r:id="rId18"/>
    <p:sldId id="269" r:id="rId19"/>
    <p:sldId id="270" r:id="rId20"/>
    <p:sldId id="271" r:id="rId21"/>
    <p:sldId id="273" r:id="rId22"/>
    <p:sldId id="272" r:id="rId23"/>
    <p:sldId id="263" r:id="rId24"/>
    <p:sldId id="262" r:id="rId25"/>
  </p:sldIdLst>
  <p:sldSz cx="9144000" cy="6858000" type="screen4x3"/>
  <p:notesSz cx="6858000" cy="99456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112" autoAdjust="0"/>
    <p:restoredTop sz="96435" autoAdjust="0"/>
  </p:normalViewPr>
  <p:slideViewPr>
    <p:cSldViewPr>
      <p:cViewPr>
        <p:scale>
          <a:sx n="70" d="100"/>
          <a:sy n="70" d="100"/>
        </p:scale>
        <p:origin x="-1452" y="-8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76B84-EA3B-4B33-92DC-BED244547EF2}" type="datetimeFigureOut">
              <a:rPr lang="ko-KR" altLang="en-US" smtClean="0"/>
              <a:pPr/>
              <a:t>2016-02-15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D18AB-BAC4-4FB0-97E2-A55BD869383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76B84-EA3B-4B33-92DC-BED244547EF2}" type="datetimeFigureOut">
              <a:rPr lang="ko-KR" altLang="en-US" smtClean="0"/>
              <a:pPr/>
              <a:t>2016-02-15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D18AB-BAC4-4FB0-97E2-A55BD869383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76B84-EA3B-4B33-92DC-BED244547EF2}" type="datetimeFigureOut">
              <a:rPr lang="ko-KR" altLang="en-US" smtClean="0"/>
              <a:pPr/>
              <a:t>2016-02-15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D18AB-BAC4-4FB0-97E2-A55BD869383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76B84-EA3B-4B33-92DC-BED244547EF2}" type="datetimeFigureOut">
              <a:rPr lang="ko-KR" altLang="en-US" smtClean="0"/>
              <a:pPr/>
              <a:t>2016-02-15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D18AB-BAC4-4FB0-97E2-A55BD869383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76B84-EA3B-4B33-92DC-BED244547EF2}" type="datetimeFigureOut">
              <a:rPr lang="ko-KR" altLang="en-US" smtClean="0"/>
              <a:pPr/>
              <a:t>2016-02-15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D18AB-BAC4-4FB0-97E2-A55BD869383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76B84-EA3B-4B33-92DC-BED244547EF2}" type="datetimeFigureOut">
              <a:rPr lang="ko-KR" altLang="en-US" smtClean="0"/>
              <a:pPr/>
              <a:t>2016-02-15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D18AB-BAC4-4FB0-97E2-A55BD869383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76B84-EA3B-4B33-92DC-BED244547EF2}" type="datetimeFigureOut">
              <a:rPr lang="ko-KR" altLang="en-US" smtClean="0"/>
              <a:pPr/>
              <a:t>2016-02-15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D18AB-BAC4-4FB0-97E2-A55BD869383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76B84-EA3B-4B33-92DC-BED244547EF2}" type="datetimeFigureOut">
              <a:rPr lang="ko-KR" altLang="en-US" smtClean="0"/>
              <a:pPr/>
              <a:t>2016-02-15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D18AB-BAC4-4FB0-97E2-A55BD869383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76B84-EA3B-4B33-92DC-BED244547EF2}" type="datetimeFigureOut">
              <a:rPr lang="ko-KR" altLang="en-US" smtClean="0"/>
              <a:pPr/>
              <a:t>2016-02-15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D18AB-BAC4-4FB0-97E2-A55BD869383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76B84-EA3B-4B33-92DC-BED244547EF2}" type="datetimeFigureOut">
              <a:rPr lang="ko-KR" altLang="en-US" smtClean="0"/>
              <a:pPr/>
              <a:t>2016-02-15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D18AB-BAC4-4FB0-97E2-A55BD869383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76B84-EA3B-4B33-92DC-BED244547EF2}" type="datetimeFigureOut">
              <a:rPr lang="ko-KR" altLang="en-US" smtClean="0"/>
              <a:pPr/>
              <a:t>2016-02-15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D18AB-BAC4-4FB0-97E2-A55BD869383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76B84-EA3B-4B33-92DC-BED244547EF2}" type="datetimeFigureOut">
              <a:rPr lang="ko-KR" altLang="en-US" smtClean="0"/>
              <a:pPr/>
              <a:t>2016-02-15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ED18AB-BAC4-4FB0-97E2-A55BD869383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pic>
        <p:nvPicPr>
          <p:cNvPr id="8" name="그림 7" descr="logo.jpg"/>
          <p:cNvPicPr>
            <a:picLocks noChangeAspect="1"/>
          </p:cNvPicPr>
          <p:nvPr/>
        </p:nvPicPr>
        <p:blipFill>
          <a:blip r:embed="rId13" cstate="print"/>
          <a:srcRect l="6154" t="15369" r="5327" b="22708"/>
          <a:stretch>
            <a:fillRect/>
          </a:stretch>
        </p:blipFill>
        <p:spPr>
          <a:xfrm>
            <a:off x="6804248" y="0"/>
            <a:ext cx="2339752" cy="86724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hyundaivillage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gif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gif"/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12" Type="http://schemas.openxmlformats.org/officeDocument/2006/relationships/image" Target="../media/image69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gif"/><Relationship Id="rId11" Type="http://schemas.openxmlformats.org/officeDocument/2006/relationships/image" Target="../media/image68.jpeg"/><Relationship Id="rId5" Type="http://schemas.openxmlformats.org/officeDocument/2006/relationships/image" Target="../media/image62.gif"/><Relationship Id="rId10" Type="http://schemas.openxmlformats.org/officeDocument/2006/relationships/image" Target="../media/image67.jpeg"/><Relationship Id="rId4" Type="http://schemas.openxmlformats.org/officeDocument/2006/relationships/image" Target="../media/image61.gif"/><Relationship Id="rId9" Type="http://schemas.openxmlformats.org/officeDocument/2006/relationships/image" Target="../media/image6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20평야경테라스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07837" y="2736216"/>
            <a:ext cx="3080387" cy="20496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직사각형 4"/>
          <p:cNvSpPr/>
          <p:nvPr/>
        </p:nvSpPr>
        <p:spPr>
          <a:xfrm>
            <a:off x="6588125" y="0"/>
            <a:ext cx="2555875" cy="10525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pic>
        <p:nvPicPr>
          <p:cNvPr id="7" name="그림 6" descr="현대가을계곡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9794" y="2443561"/>
            <a:ext cx="3527631" cy="23535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그림 8" descr="Z6-1앞 겨울사진.JPG"/>
          <p:cNvPicPr>
            <a:picLocks noChangeAspect="1"/>
          </p:cNvPicPr>
          <p:nvPr/>
        </p:nvPicPr>
        <p:blipFill>
          <a:blip r:embed="rId4" cstate="print"/>
          <a:srcRect r="8208"/>
          <a:stretch>
            <a:fillRect/>
          </a:stretch>
        </p:blipFill>
        <p:spPr>
          <a:xfrm>
            <a:off x="6588224" y="2708920"/>
            <a:ext cx="2555776" cy="20882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그림 10" descr="logo.jpg"/>
          <p:cNvPicPr>
            <a:picLocks noChangeAspect="1"/>
          </p:cNvPicPr>
          <p:nvPr/>
        </p:nvPicPr>
        <p:blipFill>
          <a:blip r:embed="rId5" cstate="print"/>
          <a:srcRect l="6154" t="13414" r="6154" b="22708"/>
          <a:stretch>
            <a:fillRect/>
          </a:stretch>
        </p:blipFill>
        <p:spPr>
          <a:xfrm>
            <a:off x="2138488" y="319008"/>
            <a:ext cx="4850720" cy="18722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323528" y="57766"/>
            <a:ext cx="6147657" cy="642937"/>
          </a:xfrm>
          <a:prstGeom prst="roundRect">
            <a:avLst/>
          </a:prstGeom>
          <a:noFill/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평창현대리조트 안내</a:t>
            </a:r>
            <a:endParaRPr lang="ko-KR" alt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0" y="765175"/>
            <a:ext cx="9144000" cy="1588"/>
          </a:xfrm>
          <a:prstGeom prst="line">
            <a:avLst/>
          </a:prstGeom>
          <a:ln w="44450">
            <a:solidFill>
              <a:schemeClr val="accent3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그림 12" descr="단지안내도1.JPG"/>
          <p:cNvPicPr>
            <a:picLocks noChangeAspect="1"/>
          </p:cNvPicPr>
          <p:nvPr/>
        </p:nvPicPr>
        <p:blipFill>
          <a:blip r:embed="rId2" cstate="print"/>
          <a:srcRect l="7475" t="7475" r="6294" b="10625"/>
          <a:stretch>
            <a:fillRect/>
          </a:stretch>
        </p:blipFill>
        <p:spPr bwMode="auto">
          <a:xfrm>
            <a:off x="4922838" y="833438"/>
            <a:ext cx="4230687" cy="602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0" y="836712"/>
            <a:ext cx="5436096" cy="6047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Blip>
                <a:blip r:embed="rId3"/>
              </a:buBlip>
              <a:defRPr/>
            </a:pPr>
            <a:r>
              <a:rPr lang="ko-KR" altLang="en-US" b="1" dirty="0" smtClean="0"/>
              <a:t> 총 </a:t>
            </a:r>
            <a:r>
              <a:rPr lang="en-US" altLang="ko-KR" b="1" dirty="0"/>
              <a:t>60</a:t>
            </a:r>
            <a:r>
              <a:rPr lang="ko-KR" altLang="en-US" b="1" dirty="0">
                <a:latin typeface="+mn-lt"/>
              </a:rPr>
              <a:t>실의 유럽풍 </a:t>
            </a:r>
            <a:r>
              <a:rPr lang="ko-KR" altLang="en-US" b="1" dirty="0" smtClean="0">
                <a:latin typeface="+mn-lt"/>
              </a:rPr>
              <a:t>복층 리조트 </a:t>
            </a:r>
            <a:r>
              <a:rPr lang="en-US" altLang="ko-KR" b="1" dirty="0" smtClean="0">
                <a:latin typeface="+mn-lt"/>
              </a:rPr>
              <a:t>(</a:t>
            </a:r>
            <a:r>
              <a:rPr lang="ko-KR" altLang="en-US" b="1" dirty="0" smtClean="0">
                <a:solidFill>
                  <a:srgbClr val="0000CC"/>
                </a:solidFill>
                <a:latin typeface="+mn-lt"/>
              </a:rPr>
              <a:t>독채형</a:t>
            </a:r>
            <a:r>
              <a:rPr lang="en-US" altLang="ko-KR" b="1" dirty="0" smtClean="0">
                <a:latin typeface="+mn-lt"/>
              </a:rPr>
              <a:t>)</a:t>
            </a:r>
            <a:endParaRPr lang="en-US" altLang="ko-KR" b="1" dirty="0">
              <a:latin typeface="+mn-lt"/>
            </a:endParaRPr>
          </a:p>
          <a:p>
            <a:pPr>
              <a:defRPr/>
            </a:pPr>
            <a:endParaRPr lang="en-US" altLang="ko-KR" b="1" dirty="0">
              <a:latin typeface="+mn-lt"/>
            </a:endParaRPr>
          </a:p>
          <a:p>
            <a:pPr>
              <a:buBlip>
                <a:blip r:embed="rId3"/>
              </a:buBlip>
              <a:defRPr/>
            </a:pPr>
            <a:r>
              <a:rPr lang="ko-KR" altLang="en-US" b="1" dirty="0" smtClean="0">
                <a:latin typeface="+mn-lt"/>
              </a:rPr>
              <a:t> 평형 안내 </a:t>
            </a:r>
            <a:r>
              <a:rPr lang="en-US" altLang="ko-KR" b="1" dirty="0" smtClean="0">
                <a:latin typeface="+mn-lt"/>
              </a:rPr>
              <a:t>(</a:t>
            </a:r>
            <a:r>
              <a:rPr lang="ko-KR" altLang="en-US" b="1" dirty="0" smtClean="0">
                <a:solidFill>
                  <a:srgbClr val="0000CC"/>
                </a:solidFill>
                <a:latin typeface="+mn-lt"/>
              </a:rPr>
              <a:t>최대 </a:t>
            </a:r>
            <a:r>
              <a:rPr lang="en-US" altLang="ko-KR" b="1" dirty="0" smtClean="0">
                <a:solidFill>
                  <a:srgbClr val="0000CC"/>
                </a:solidFill>
              </a:rPr>
              <a:t>3</a:t>
            </a:r>
            <a:r>
              <a:rPr lang="en-US" altLang="ko-KR" b="1" dirty="0" smtClean="0">
                <a:solidFill>
                  <a:srgbClr val="0000CC"/>
                </a:solidFill>
                <a:latin typeface="+mn-lt"/>
              </a:rPr>
              <a:t>00</a:t>
            </a:r>
            <a:r>
              <a:rPr lang="ko-KR" altLang="en-US" b="1" dirty="0" smtClean="0">
                <a:solidFill>
                  <a:srgbClr val="0000CC"/>
                </a:solidFill>
              </a:rPr>
              <a:t>여명 투숙 가능</a:t>
            </a:r>
            <a:r>
              <a:rPr lang="en-US" altLang="ko-KR" b="1" dirty="0" smtClean="0"/>
              <a:t>)</a:t>
            </a:r>
            <a:endParaRPr lang="en-US" altLang="ko-KR" b="1" dirty="0" smtClean="0">
              <a:latin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b="1" dirty="0" smtClean="0">
                <a:latin typeface="+mn-lt"/>
              </a:rPr>
              <a:t> - 20</a:t>
            </a:r>
            <a:r>
              <a:rPr lang="ko-KR" altLang="en-US" b="1" dirty="0" smtClean="0">
                <a:latin typeface="+mn-lt"/>
              </a:rPr>
              <a:t>평형</a:t>
            </a:r>
            <a:r>
              <a:rPr lang="en-US" altLang="ko-KR" b="1" dirty="0" smtClean="0">
                <a:latin typeface="+mn-lt"/>
              </a:rPr>
              <a:t>(4</a:t>
            </a:r>
            <a:r>
              <a:rPr lang="ko-KR" altLang="en-US" b="1" dirty="0" smtClean="0">
                <a:latin typeface="+mn-lt"/>
              </a:rPr>
              <a:t>인</a:t>
            </a:r>
            <a:r>
              <a:rPr lang="en-US" altLang="ko-KR" b="1" dirty="0" smtClean="0">
                <a:latin typeface="+mn-lt"/>
              </a:rPr>
              <a:t>/6</a:t>
            </a:r>
            <a:r>
              <a:rPr lang="ko-KR" altLang="en-US" b="1" dirty="0" smtClean="0">
                <a:latin typeface="+mn-lt"/>
              </a:rPr>
              <a:t>인</a:t>
            </a:r>
            <a:r>
              <a:rPr lang="en-US" altLang="ko-KR" b="1" dirty="0" smtClean="0">
                <a:latin typeface="+mn-lt"/>
              </a:rPr>
              <a:t>)</a:t>
            </a:r>
            <a:r>
              <a:rPr lang="ko-KR" altLang="en-US" b="1" dirty="0" smtClean="0">
                <a:latin typeface="+mn-lt"/>
              </a:rPr>
              <a:t> </a:t>
            </a:r>
            <a:r>
              <a:rPr lang="en-US" altLang="ko-KR" b="1" dirty="0" smtClean="0">
                <a:latin typeface="+mn-lt"/>
              </a:rPr>
              <a:t>: 12</a:t>
            </a:r>
            <a:r>
              <a:rPr lang="ko-KR" altLang="en-US" b="1" dirty="0" smtClean="0">
                <a:latin typeface="+mn-lt"/>
              </a:rPr>
              <a:t>실</a:t>
            </a:r>
            <a:endParaRPr lang="en-US" altLang="ko-KR" b="1" dirty="0" smtClean="0">
              <a:latin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b="1" dirty="0" smtClean="0">
                <a:latin typeface="+mn-lt"/>
              </a:rPr>
              <a:t> - 30</a:t>
            </a:r>
            <a:r>
              <a:rPr lang="ko-KR" altLang="en-US" b="1" dirty="0" smtClean="0">
                <a:latin typeface="+mn-lt"/>
              </a:rPr>
              <a:t>평형</a:t>
            </a:r>
            <a:r>
              <a:rPr lang="en-US" altLang="ko-KR" b="1" dirty="0" smtClean="0">
                <a:latin typeface="+mn-lt"/>
              </a:rPr>
              <a:t>(6</a:t>
            </a:r>
            <a:r>
              <a:rPr lang="ko-KR" altLang="en-US" b="1" dirty="0" smtClean="0">
                <a:latin typeface="+mn-lt"/>
              </a:rPr>
              <a:t>인</a:t>
            </a:r>
            <a:r>
              <a:rPr lang="en-US" altLang="ko-KR" b="1" dirty="0" smtClean="0">
                <a:latin typeface="+mn-lt"/>
              </a:rPr>
              <a:t>/8</a:t>
            </a:r>
            <a:r>
              <a:rPr lang="ko-KR" altLang="en-US" b="1" dirty="0" smtClean="0">
                <a:latin typeface="+mn-lt"/>
              </a:rPr>
              <a:t>인</a:t>
            </a:r>
            <a:r>
              <a:rPr lang="en-US" altLang="ko-KR" b="1" dirty="0" smtClean="0">
                <a:latin typeface="+mn-lt"/>
              </a:rPr>
              <a:t>)</a:t>
            </a:r>
            <a:r>
              <a:rPr lang="ko-KR" altLang="en-US" b="1" dirty="0" smtClean="0">
                <a:latin typeface="+mn-lt"/>
              </a:rPr>
              <a:t> </a:t>
            </a:r>
            <a:r>
              <a:rPr lang="en-US" altLang="ko-KR" b="1" dirty="0" smtClean="0">
                <a:latin typeface="+mn-lt"/>
              </a:rPr>
              <a:t>: 40</a:t>
            </a:r>
            <a:r>
              <a:rPr lang="ko-KR" altLang="en-US" b="1" dirty="0" smtClean="0">
                <a:latin typeface="+mn-lt"/>
              </a:rPr>
              <a:t>실</a:t>
            </a:r>
            <a:endParaRPr lang="en-US" altLang="ko-KR" b="1" dirty="0" smtClean="0">
              <a:latin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b="1" dirty="0" smtClean="0"/>
              <a:t> </a:t>
            </a:r>
            <a:r>
              <a:rPr lang="en-US" altLang="ko-KR" b="1" dirty="0" smtClean="0">
                <a:latin typeface="+mn-lt"/>
              </a:rPr>
              <a:t>- 40</a:t>
            </a:r>
            <a:r>
              <a:rPr lang="ko-KR" altLang="en-US" b="1" dirty="0" smtClean="0">
                <a:latin typeface="+mn-lt"/>
              </a:rPr>
              <a:t>평형</a:t>
            </a:r>
            <a:r>
              <a:rPr lang="en-US" altLang="ko-KR" b="1" dirty="0" smtClean="0">
                <a:latin typeface="+mn-lt"/>
              </a:rPr>
              <a:t>(8</a:t>
            </a:r>
            <a:r>
              <a:rPr lang="ko-KR" altLang="en-US" b="1" dirty="0" smtClean="0">
                <a:latin typeface="+mn-lt"/>
              </a:rPr>
              <a:t>인</a:t>
            </a:r>
            <a:r>
              <a:rPr lang="en-US" altLang="ko-KR" b="1" dirty="0" smtClean="0">
                <a:latin typeface="+mn-lt"/>
              </a:rPr>
              <a:t>/12</a:t>
            </a:r>
            <a:r>
              <a:rPr lang="ko-KR" altLang="en-US" b="1" dirty="0" smtClean="0">
                <a:latin typeface="+mn-lt"/>
              </a:rPr>
              <a:t>인</a:t>
            </a:r>
            <a:r>
              <a:rPr lang="en-US" altLang="ko-KR" b="1" dirty="0" smtClean="0">
                <a:latin typeface="+mn-lt"/>
              </a:rPr>
              <a:t>)</a:t>
            </a:r>
            <a:r>
              <a:rPr lang="ko-KR" altLang="en-US" b="1" dirty="0" smtClean="0">
                <a:latin typeface="+mn-lt"/>
              </a:rPr>
              <a:t> </a:t>
            </a:r>
            <a:r>
              <a:rPr lang="en-US" altLang="ko-KR" b="1" dirty="0" smtClean="0">
                <a:latin typeface="+mn-lt"/>
              </a:rPr>
              <a:t>: 8</a:t>
            </a:r>
            <a:r>
              <a:rPr lang="ko-KR" altLang="en-US" b="1" dirty="0" smtClean="0">
                <a:latin typeface="+mn-lt"/>
              </a:rPr>
              <a:t>실</a:t>
            </a:r>
            <a:endParaRPr lang="en-US" altLang="ko-KR" b="1" dirty="0" smtClean="0">
              <a:latin typeface="+mn-lt"/>
            </a:endParaRPr>
          </a:p>
          <a:p>
            <a:pPr>
              <a:defRPr/>
            </a:pPr>
            <a:endParaRPr lang="en-US" altLang="ko-KR" b="1" dirty="0">
              <a:latin typeface="+mn-lt"/>
            </a:endParaRPr>
          </a:p>
          <a:p>
            <a:pPr>
              <a:lnSpc>
                <a:spcPct val="150000"/>
              </a:lnSpc>
              <a:buBlip>
                <a:blip r:embed="rId3"/>
              </a:buBlip>
              <a:defRPr/>
            </a:pPr>
            <a:r>
              <a:rPr lang="ko-KR" altLang="en-US" b="1" dirty="0" smtClean="0">
                <a:latin typeface="+mn-lt"/>
              </a:rPr>
              <a:t> 주소 </a:t>
            </a:r>
            <a:r>
              <a:rPr lang="en-US" altLang="ko-KR" b="1" dirty="0">
                <a:latin typeface="+mn-lt"/>
              </a:rPr>
              <a:t>:  </a:t>
            </a:r>
            <a:r>
              <a:rPr lang="ko-KR" altLang="en-US" b="1" dirty="0">
                <a:latin typeface="+mn-lt"/>
              </a:rPr>
              <a:t>강원 평창군 봉평면 진조</a:t>
            </a:r>
            <a:r>
              <a:rPr lang="en-US" altLang="ko-KR" b="1" dirty="0">
                <a:latin typeface="+mn-lt"/>
              </a:rPr>
              <a:t>1</a:t>
            </a:r>
            <a:r>
              <a:rPr lang="ko-KR" altLang="en-US" b="1" dirty="0">
                <a:latin typeface="+mn-lt"/>
              </a:rPr>
              <a:t>길 </a:t>
            </a:r>
            <a:r>
              <a:rPr lang="en-US" altLang="ko-KR" b="1" dirty="0">
                <a:latin typeface="+mn-lt"/>
              </a:rPr>
              <a:t>43-7 </a:t>
            </a:r>
          </a:p>
          <a:p>
            <a:pPr>
              <a:lnSpc>
                <a:spcPct val="150000"/>
              </a:lnSpc>
              <a:buFontTx/>
              <a:buBlip>
                <a:blip r:embed="rId3"/>
              </a:buBlip>
              <a:defRPr/>
            </a:pPr>
            <a:r>
              <a:rPr lang="ko-KR" altLang="en-US" b="1" dirty="0" smtClean="0">
                <a:latin typeface="+mn-lt"/>
              </a:rPr>
              <a:t> 홈페이지 </a:t>
            </a:r>
            <a:r>
              <a:rPr lang="en-US" altLang="ko-KR" b="1" dirty="0">
                <a:latin typeface="+mn-lt"/>
              </a:rPr>
              <a:t>: </a:t>
            </a:r>
            <a:r>
              <a:rPr lang="en-US" altLang="ko-KR" b="1" dirty="0" smtClean="0">
                <a:latin typeface="+mn-lt"/>
                <a:hlinkClick r:id="rId4"/>
              </a:rPr>
              <a:t>www.hyundaivillage.com</a:t>
            </a:r>
            <a:endParaRPr lang="en-US" altLang="ko-KR" b="1" dirty="0" smtClean="0">
              <a:latin typeface="+mn-lt"/>
            </a:endParaRPr>
          </a:p>
          <a:p>
            <a:pPr>
              <a:defRPr/>
            </a:pPr>
            <a:endParaRPr lang="en-US" altLang="ko-KR" b="1" dirty="0" smtClean="0">
              <a:latin typeface="+mn-lt"/>
            </a:endParaRPr>
          </a:p>
          <a:p>
            <a:pPr>
              <a:buFontTx/>
              <a:buBlip>
                <a:blip r:embed="rId3"/>
              </a:buBlip>
              <a:defRPr/>
            </a:pPr>
            <a:r>
              <a:rPr lang="ko-KR" altLang="en-US" b="1" dirty="0" smtClean="0"/>
              <a:t> 리조트 시설 안내</a:t>
            </a:r>
            <a:endParaRPr lang="en-US" altLang="ko-KR" b="1" dirty="0" smtClean="0"/>
          </a:p>
          <a:p>
            <a:pPr>
              <a:lnSpc>
                <a:spcPct val="150000"/>
              </a:lnSpc>
              <a:defRPr/>
            </a:pPr>
            <a:r>
              <a:rPr lang="en-US" altLang="ko-KR" b="1" dirty="0">
                <a:latin typeface="+mn-lt"/>
              </a:rPr>
              <a:t> </a:t>
            </a:r>
            <a:r>
              <a:rPr lang="en-US" altLang="ko-KR" b="1" dirty="0" smtClean="0">
                <a:latin typeface="+mn-lt"/>
              </a:rPr>
              <a:t>- 8</a:t>
            </a:r>
            <a:r>
              <a:rPr lang="ko-KR" altLang="en-US" b="1" dirty="0" smtClean="0">
                <a:latin typeface="+mn-lt"/>
              </a:rPr>
              <a:t>천여 평의 넓은 리조트 단지</a:t>
            </a:r>
            <a:endParaRPr lang="en-US" altLang="ko-KR" b="1" dirty="0" smtClean="0">
              <a:latin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b="1" dirty="0"/>
              <a:t> </a:t>
            </a:r>
            <a:r>
              <a:rPr lang="en-US" altLang="ko-KR" b="1" dirty="0" smtClean="0"/>
              <a:t>- </a:t>
            </a:r>
            <a:r>
              <a:rPr lang="ko-KR" altLang="en-US" b="1" dirty="0" smtClean="0"/>
              <a:t>다양한 부대 시설 및 행사용 시설</a:t>
            </a:r>
            <a:endParaRPr lang="en-US" altLang="ko-KR" b="1" dirty="0" smtClean="0"/>
          </a:p>
          <a:p>
            <a:pPr>
              <a:defRPr/>
            </a:pPr>
            <a:r>
              <a:rPr lang="en-US" altLang="ko-KR" b="1" dirty="0">
                <a:latin typeface="+mn-lt"/>
              </a:rPr>
              <a:t> </a:t>
            </a:r>
            <a:r>
              <a:rPr lang="en-US" altLang="ko-KR" b="1" dirty="0" smtClean="0"/>
              <a:t>- </a:t>
            </a:r>
            <a:r>
              <a:rPr lang="ko-KR" altLang="en-US" b="1" dirty="0" smtClean="0">
                <a:solidFill>
                  <a:srgbClr val="0000CC"/>
                </a:solidFill>
              </a:rPr>
              <a:t>넓은 객실 및 </a:t>
            </a:r>
            <a:r>
              <a:rPr lang="ko-KR" altLang="en-US" b="1" dirty="0" smtClean="0">
                <a:solidFill>
                  <a:srgbClr val="0000CC"/>
                </a:solidFill>
                <a:latin typeface="+mn-lt"/>
              </a:rPr>
              <a:t>개별 </a:t>
            </a:r>
            <a:r>
              <a:rPr lang="ko-KR" altLang="en-US" b="1" dirty="0" smtClean="0">
                <a:solidFill>
                  <a:srgbClr val="0000CC"/>
                </a:solidFill>
              </a:rPr>
              <a:t>테라스 </a:t>
            </a:r>
            <a:r>
              <a:rPr lang="ko-KR" altLang="en-US" b="1" dirty="0" smtClean="0">
                <a:solidFill>
                  <a:srgbClr val="0000CC"/>
                </a:solidFill>
                <a:latin typeface="+mn-lt"/>
              </a:rPr>
              <a:t>바비큐</a:t>
            </a:r>
            <a:endParaRPr lang="en-US" altLang="ko-KR" b="1" dirty="0" smtClean="0">
              <a:solidFill>
                <a:srgbClr val="0000CC"/>
              </a:solidFill>
            </a:endParaRPr>
          </a:p>
          <a:p>
            <a:pPr>
              <a:defRPr/>
            </a:pPr>
            <a:r>
              <a:rPr lang="en-US" altLang="ko-KR" b="1" dirty="0" smtClean="0"/>
              <a:t>   (</a:t>
            </a:r>
            <a:r>
              <a:rPr lang="ko-KR" altLang="en-US" b="1" dirty="0" smtClean="0"/>
              <a:t>전 객실 와이파이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에어컨 완비</a:t>
            </a:r>
            <a:r>
              <a:rPr lang="en-US" altLang="ko-KR" b="1" dirty="0" smtClean="0"/>
              <a:t>)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b="1" dirty="0" smtClean="0">
                <a:latin typeface="+mn-lt"/>
              </a:rPr>
              <a:t> - </a:t>
            </a:r>
            <a:r>
              <a:rPr lang="ko-KR" altLang="en-US" b="1" dirty="0" smtClean="0">
                <a:latin typeface="+mn-lt"/>
              </a:rPr>
              <a:t>대형버스 주차장 완비 </a:t>
            </a:r>
            <a:endParaRPr lang="en-US" altLang="ko-KR" b="1" dirty="0" smtClean="0">
              <a:latin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b="1" dirty="0" smtClean="0">
                <a:solidFill>
                  <a:srgbClr val="0000CC"/>
                </a:solidFill>
              </a:rPr>
              <a:t> </a:t>
            </a:r>
            <a:r>
              <a:rPr lang="en-US" altLang="ko-KR" b="1" dirty="0" smtClean="0"/>
              <a:t>-</a:t>
            </a:r>
            <a:r>
              <a:rPr lang="en-US" altLang="ko-KR" b="1" dirty="0" smtClean="0">
                <a:solidFill>
                  <a:srgbClr val="0000CC"/>
                </a:solidFill>
              </a:rPr>
              <a:t> </a:t>
            </a:r>
            <a:r>
              <a:rPr lang="ko-KR" altLang="en-US" b="1" dirty="0" smtClean="0">
                <a:solidFill>
                  <a:srgbClr val="0000CC"/>
                </a:solidFill>
              </a:rPr>
              <a:t>스키장비 렌탈 가능</a:t>
            </a:r>
            <a:endParaRPr lang="en-US" altLang="ko-KR" b="1" dirty="0" smtClean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323528" y="57766"/>
            <a:ext cx="6147657" cy="642937"/>
          </a:xfrm>
          <a:prstGeom prst="roundRect">
            <a:avLst/>
          </a:prstGeom>
          <a:noFill/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리조트 단지 안내</a:t>
            </a:r>
            <a:endParaRPr lang="ko-KR" alt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0" y="765175"/>
            <a:ext cx="9144000" cy="1588"/>
          </a:xfrm>
          <a:prstGeom prst="line">
            <a:avLst/>
          </a:prstGeom>
          <a:ln w="44450">
            <a:solidFill>
              <a:schemeClr val="accent3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그림 18" descr="단지입구야경.jpg"/>
          <p:cNvPicPr>
            <a:picLocks noChangeAspect="1"/>
          </p:cNvPicPr>
          <p:nvPr/>
        </p:nvPicPr>
        <p:blipFill>
          <a:blip r:embed="rId2" cstate="print"/>
          <a:srcRect r="3853"/>
          <a:stretch>
            <a:fillRect/>
          </a:stretch>
        </p:blipFill>
        <p:spPr>
          <a:xfrm>
            <a:off x="-31532" y="3593976"/>
            <a:ext cx="4603532" cy="3192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그림 15" descr="★ 바비큐장 보이는 사진.jpg"/>
          <p:cNvPicPr>
            <a:picLocks noChangeAspect="1"/>
          </p:cNvPicPr>
          <p:nvPr/>
        </p:nvPicPr>
        <p:blipFill>
          <a:blip r:embed="rId3" cstate="print"/>
          <a:srcRect b="9765"/>
          <a:stretch>
            <a:fillRect/>
          </a:stretch>
        </p:blipFill>
        <p:spPr>
          <a:xfrm>
            <a:off x="4403274" y="908720"/>
            <a:ext cx="4788024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그림 7" descr="★ 야경 좋은 사진 SAM_0398.JPG"/>
          <p:cNvPicPr>
            <a:picLocks noChangeAspect="1"/>
          </p:cNvPicPr>
          <p:nvPr/>
        </p:nvPicPr>
        <p:blipFill>
          <a:blip r:embed="rId4" cstate="print"/>
          <a:srcRect b="18750"/>
          <a:stretch>
            <a:fillRect/>
          </a:stretch>
        </p:blipFill>
        <p:spPr>
          <a:xfrm>
            <a:off x="-36512" y="980728"/>
            <a:ext cx="4608512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그림 8" descr="★펜션가을 야경 (1).JPG"/>
          <p:cNvPicPr>
            <a:picLocks noChangeAspect="1"/>
          </p:cNvPicPr>
          <p:nvPr/>
        </p:nvPicPr>
        <p:blipFill>
          <a:blip r:embed="rId5" cstate="print"/>
          <a:srcRect r="3054" b="-418"/>
          <a:stretch>
            <a:fillRect/>
          </a:stretch>
        </p:blipFill>
        <p:spPr>
          <a:xfrm>
            <a:off x="4400688" y="3601394"/>
            <a:ext cx="4716016" cy="32566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323528" y="57766"/>
            <a:ext cx="6147657" cy="642937"/>
          </a:xfrm>
          <a:prstGeom prst="roundRect">
            <a:avLst/>
          </a:prstGeom>
          <a:noFill/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위치 </a:t>
            </a:r>
            <a:r>
              <a:rPr lang="ko-KR" alt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안내</a:t>
            </a:r>
          </a:p>
        </p:txBody>
      </p:sp>
      <p:cxnSp>
        <p:nvCxnSpPr>
          <p:cNvPr id="5" name="직선 연결선 4"/>
          <p:cNvCxnSpPr/>
          <p:nvPr/>
        </p:nvCxnSpPr>
        <p:spPr>
          <a:xfrm>
            <a:off x="0" y="765175"/>
            <a:ext cx="9144000" cy="1588"/>
          </a:xfrm>
          <a:prstGeom prst="line">
            <a:avLst/>
          </a:prstGeom>
          <a:ln w="44450">
            <a:solidFill>
              <a:schemeClr val="accent3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608512" y="249289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b="1" dirty="0" smtClean="0">
                <a:latin typeface="+mn-lt"/>
              </a:rPr>
              <a:t>주소 </a:t>
            </a:r>
            <a:r>
              <a:rPr lang="en-US" altLang="ko-KR" b="1" dirty="0">
                <a:latin typeface="+mn-lt"/>
              </a:rPr>
              <a:t>:  </a:t>
            </a:r>
            <a:r>
              <a:rPr lang="ko-KR" altLang="en-US" b="1" dirty="0">
                <a:latin typeface="+mn-lt"/>
              </a:rPr>
              <a:t>강원 평창군 봉평면 진조</a:t>
            </a:r>
            <a:r>
              <a:rPr lang="en-US" altLang="ko-KR" b="1" dirty="0">
                <a:latin typeface="+mn-lt"/>
              </a:rPr>
              <a:t>1</a:t>
            </a:r>
            <a:r>
              <a:rPr lang="ko-KR" altLang="en-US" b="1" dirty="0">
                <a:latin typeface="+mn-lt"/>
              </a:rPr>
              <a:t>길 </a:t>
            </a:r>
            <a:r>
              <a:rPr lang="en-US" altLang="ko-KR" b="1" dirty="0" smtClean="0">
                <a:latin typeface="+mn-lt"/>
              </a:rPr>
              <a:t>43-7</a:t>
            </a:r>
          </a:p>
          <a:p>
            <a:pPr>
              <a:defRPr/>
            </a:pPr>
            <a:r>
              <a:rPr lang="en-US" altLang="ko-KR" b="1" dirty="0" smtClean="0"/>
              <a:t>          </a:t>
            </a:r>
            <a:r>
              <a:rPr lang="en-US" altLang="ko-KR" b="1" dirty="0" smtClean="0">
                <a:latin typeface="+mn-lt"/>
              </a:rPr>
              <a:t>(</a:t>
            </a:r>
            <a:r>
              <a:rPr lang="ko-KR" altLang="en-US" b="1" dirty="0" smtClean="0">
                <a:latin typeface="+mn-lt"/>
              </a:rPr>
              <a:t>진조리 </a:t>
            </a:r>
            <a:r>
              <a:rPr lang="en-US" altLang="ko-KR" b="1" dirty="0" smtClean="0">
                <a:latin typeface="+mn-lt"/>
              </a:rPr>
              <a:t>68-8) </a:t>
            </a:r>
            <a:endParaRPr lang="en-US" altLang="ko-KR" b="1" dirty="0">
              <a:latin typeface="+mn-lt"/>
            </a:endParaRPr>
          </a:p>
        </p:txBody>
      </p:sp>
      <p:pic>
        <p:nvPicPr>
          <p:cNvPr id="8" name="그림 7" descr="평창현대빌리지 지도 휘닉스파크 인접 표시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484784"/>
            <a:ext cx="4642824" cy="28806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2699792" y="4049688"/>
            <a:ext cx="1656184" cy="288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200" b="1" dirty="0" smtClean="0">
                <a:solidFill>
                  <a:srgbClr val="FF0000"/>
                </a:solidFill>
                <a:latin typeface="+mn-lt"/>
              </a:rPr>
              <a:t>▶평창현대리조트</a:t>
            </a:r>
            <a:endParaRPr lang="en-US" altLang="ko-KR" sz="1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91680" y="2969568"/>
            <a:ext cx="29523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600" b="1" dirty="0" smtClean="0">
                <a:solidFill>
                  <a:srgbClr val="0000CC"/>
                </a:solidFill>
              </a:rPr>
              <a:t>평창 휘닉스 파크 </a:t>
            </a:r>
            <a:r>
              <a:rPr lang="en-US" altLang="ko-KR" sz="1600" b="1" dirty="0" smtClean="0">
                <a:solidFill>
                  <a:srgbClr val="0000CC"/>
                </a:solidFill>
              </a:rPr>
              <a:t>5</a:t>
            </a:r>
            <a:r>
              <a:rPr lang="ko-KR" altLang="en-US" sz="1600" b="1" dirty="0" smtClean="0">
                <a:solidFill>
                  <a:srgbClr val="0000CC"/>
                </a:solidFill>
              </a:rPr>
              <a:t>분 거리</a:t>
            </a:r>
            <a:endParaRPr lang="en-US" altLang="ko-KR" sz="16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28184" y="5777880"/>
            <a:ext cx="259228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200" b="1" dirty="0" smtClean="0">
                <a:solidFill>
                  <a:srgbClr val="0000CC"/>
                </a:solidFill>
              </a:rPr>
              <a:t>평창휘닉스 파크 </a:t>
            </a:r>
            <a:r>
              <a:rPr lang="en-US" altLang="ko-KR" sz="1200" b="1" dirty="0" smtClean="0">
                <a:solidFill>
                  <a:srgbClr val="0000CC"/>
                </a:solidFill>
              </a:rPr>
              <a:t>10</a:t>
            </a:r>
            <a:r>
              <a:rPr lang="ko-KR" altLang="en-US" sz="1200" b="1" dirty="0" smtClean="0">
                <a:solidFill>
                  <a:srgbClr val="0000CC"/>
                </a:solidFill>
              </a:rPr>
              <a:t>분 거리</a:t>
            </a:r>
            <a:endParaRPr lang="en-US" altLang="ko-KR" sz="1200" b="1" dirty="0">
              <a:solidFill>
                <a:srgbClr val="0000CC"/>
              </a:solidFill>
              <a:latin typeface="+mn-lt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3779912" y="4293096"/>
            <a:ext cx="5364088" cy="2276872"/>
            <a:chOff x="3906502" y="4581128"/>
            <a:chExt cx="5237498" cy="2047349"/>
          </a:xfrm>
        </p:grpSpPr>
        <p:pic>
          <p:nvPicPr>
            <p:cNvPr id="7" name="그림 6" descr="평창현대빌리지 지도 큰 지역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06502" y="4581128"/>
              <a:ext cx="5237498" cy="204734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1" name="TextBox 10"/>
            <p:cNvSpPr txBox="1"/>
            <p:nvPr/>
          </p:nvSpPr>
          <p:spPr>
            <a:xfrm>
              <a:off x="6296996" y="5487616"/>
              <a:ext cx="1656184" cy="2490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ko-KR" altLang="en-US" sz="1200" b="1" dirty="0" smtClean="0">
                  <a:solidFill>
                    <a:srgbClr val="FF0000"/>
                  </a:solidFill>
                  <a:latin typeface="+mn-lt"/>
                </a:rPr>
                <a:t>▶평창현대리조트</a:t>
              </a:r>
              <a:endParaRPr lang="en-US" altLang="ko-KR" sz="1200" b="1" dirty="0">
                <a:solidFill>
                  <a:srgbClr val="FF0000"/>
                </a:solidFill>
                <a:latin typeface="+mn-lt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6344904" y="5633864"/>
            <a:ext cx="25922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600" b="1" dirty="0" smtClean="0">
                <a:solidFill>
                  <a:srgbClr val="0000CC"/>
                </a:solidFill>
                <a:latin typeface="+mn-lt"/>
              </a:rPr>
              <a:t>면온 </a:t>
            </a:r>
            <a:r>
              <a:rPr lang="en-US" altLang="ko-KR" sz="1600" b="1" dirty="0" smtClean="0">
                <a:solidFill>
                  <a:srgbClr val="0000CC"/>
                </a:solidFill>
              </a:rPr>
              <a:t>IC 3</a:t>
            </a:r>
            <a:r>
              <a:rPr lang="ko-KR" altLang="en-US" sz="1600" b="1" dirty="0" smtClean="0">
                <a:solidFill>
                  <a:srgbClr val="0000CC"/>
                </a:solidFill>
              </a:rPr>
              <a:t>분 거리</a:t>
            </a:r>
            <a:endParaRPr lang="en-US" altLang="ko-KR" sz="1600" b="1" dirty="0">
              <a:solidFill>
                <a:srgbClr val="0000CC"/>
              </a:solidFill>
              <a:latin typeface="+mn-lt"/>
            </a:endParaRPr>
          </a:p>
        </p:txBody>
      </p:sp>
      <p:pic>
        <p:nvPicPr>
          <p:cNvPr id="16" name="그림 15" descr="블루캐니언 로고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59832" y="836712"/>
            <a:ext cx="822949" cy="720080"/>
          </a:xfrm>
          <a:prstGeom prst="rect">
            <a:avLst/>
          </a:prstGeom>
        </p:spPr>
      </p:pic>
      <p:pic>
        <p:nvPicPr>
          <p:cNvPr id="17" name="그림 16" descr="휘닉스파크 로고logo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9552" y="980728"/>
            <a:ext cx="2402915" cy="4625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-252536" y="57766"/>
            <a:ext cx="7380312" cy="642937"/>
          </a:xfrm>
          <a:prstGeom prst="roundRect">
            <a:avLst/>
          </a:prstGeom>
          <a:noFill/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객실 안내 </a:t>
            </a:r>
            <a:r>
              <a:rPr lang="en-US" altLang="ko-KR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20</a:t>
            </a:r>
            <a:r>
              <a:rPr lang="ko-KR" alt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평형</a:t>
            </a:r>
            <a:r>
              <a:rPr lang="en-US" altLang="ko-K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방</a:t>
            </a:r>
            <a:r>
              <a:rPr lang="en-US" altLang="ko-K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 </a:t>
            </a:r>
            <a:r>
              <a:rPr lang="ko-KR" altLang="en-U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거실</a:t>
            </a:r>
            <a:r>
              <a:rPr lang="en-US" altLang="ko-K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화장실</a:t>
            </a:r>
            <a:r>
              <a:rPr lang="en-US" altLang="ko-K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</a:t>
            </a:r>
            <a:endParaRPr lang="ko-KR" alt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0" y="765175"/>
            <a:ext cx="9144000" cy="1588"/>
          </a:xfrm>
          <a:prstGeom prst="line">
            <a:avLst/>
          </a:prstGeom>
          <a:ln w="44450">
            <a:solidFill>
              <a:schemeClr val="accent3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그림 6" descr="20평형 2층 방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9992" y="3761995"/>
            <a:ext cx="4644008" cy="30960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그림 7" descr="20평형 거실 계단 있음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761995"/>
            <a:ext cx="4644008" cy="30960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그림 8" descr="20평형 거실(창가에서 촬영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9992" y="908720"/>
            <a:ext cx="4644008" cy="30960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그림 9" descr="20평형 거실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908720"/>
            <a:ext cx="4644008" cy="30960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-396552" y="57766"/>
            <a:ext cx="7740352" cy="642937"/>
          </a:xfrm>
          <a:prstGeom prst="roundRect">
            <a:avLst/>
          </a:prstGeom>
          <a:noFill/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객실 안내 </a:t>
            </a:r>
            <a:r>
              <a:rPr lang="en-US" altLang="ko-KR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30</a:t>
            </a:r>
            <a:r>
              <a:rPr lang="ko-KR" alt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평형</a:t>
            </a:r>
            <a:r>
              <a:rPr lang="en-US" altLang="ko-K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방</a:t>
            </a:r>
            <a:r>
              <a:rPr lang="en-US" altLang="ko-K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2, </a:t>
            </a:r>
            <a:r>
              <a:rPr lang="ko-KR" altLang="en-U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거실</a:t>
            </a:r>
            <a:r>
              <a:rPr lang="en-US" altLang="ko-K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화장실</a:t>
            </a:r>
            <a:r>
              <a:rPr lang="en-US" altLang="ko-K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</a:t>
            </a:r>
            <a:endParaRPr lang="ko-KR" altLang="en-US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0" y="765175"/>
            <a:ext cx="9144000" cy="1588"/>
          </a:xfrm>
          <a:prstGeom prst="line">
            <a:avLst/>
          </a:prstGeom>
          <a:ln w="44450">
            <a:solidFill>
              <a:schemeClr val="accent3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그림 11" descr="30평형 1층 객실 (온돌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008" y="3810000"/>
            <a:ext cx="4572000" cy="30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그림 12" descr="30평형 1층 객실 (침대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9992" y="3810000"/>
            <a:ext cx="4572000" cy="30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그림 13" descr="30평형 거실 계단 보임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9992" y="908720"/>
            <a:ext cx="4572000" cy="30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그림 14" descr="30평형 거실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008" y="908720"/>
            <a:ext cx="4572000" cy="30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1486711" y="6305545"/>
            <a:ext cx="1717137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srgbClr val="0000CC"/>
                </a:solidFill>
              </a:rPr>
              <a:t>▶ </a:t>
            </a:r>
            <a:r>
              <a:rPr lang="en-US" altLang="ko-KR" b="1" dirty="0" smtClean="0">
                <a:solidFill>
                  <a:srgbClr val="0000CC"/>
                </a:solidFill>
              </a:rPr>
              <a:t>1</a:t>
            </a:r>
            <a:r>
              <a:rPr lang="ko-KR" altLang="en-US" b="1" dirty="0" smtClean="0">
                <a:solidFill>
                  <a:srgbClr val="0000CC"/>
                </a:solidFill>
              </a:rPr>
              <a:t>층 온돌 방</a:t>
            </a:r>
            <a:endParaRPr lang="ko-KR" altLang="en-US" b="1" dirty="0">
              <a:solidFill>
                <a:srgbClr val="0000CC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84168" y="6350169"/>
            <a:ext cx="1635384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srgbClr val="0000CC"/>
                </a:solidFill>
              </a:rPr>
              <a:t>▶ </a:t>
            </a:r>
            <a:r>
              <a:rPr lang="en-US" altLang="ko-KR" b="1" dirty="0" smtClean="0">
                <a:solidFill>
                  <a:srgbClr val="0000CC"/>
                </a:solidFill>
              </a:rPr>
              <a:t>1</a:t>
            </a:r>
            <a:r>
              <a:rPr lang="ko-KR" altLang="en-US" b="1" dirty="0" smtClean="0">
                <a:solidFill>
                  <a:srgbClr val="0000CC"/>
                </a:solidFill>
              </a:rPr>
              <a:t>층 침대방</a:t>
            </a:r>
            <a:endParaRPr lang="ko-KR" altLang="en-US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0" y="765175"/>
            <a:ext cx="9144000" cy="1588"/>
          </a:xfrm>
          <a:prstGeom prst="line">
            <a:avLst/>
          </a:prstGeom>
          <a:ln w="44450">
            <a:solidFill>
              <a:schemeClr val="accent3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그림 10" descr="30평 2층 방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08720"/>
            <a:ext cx="4572000" cy="30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그림 15" descr="30평형 바깥 전망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789040"/>
            <a:ext cx="4603440" cy="30689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그림 16" descr="키친 사진.jpg"/>
          <p:cNvPicPr>
            <a:picLocks noChangeAspect="1"/>
          </p:cNvPicPr>
          <p:nvPr/>
        </p:nvPicPr>
        <p:blipFill>
          <a:blip r:embed="rId4" cstate="print"/>
          <a:srcRect b="3066"/>
          <a:stretch>
            <a:fillRect/>
          </a:stretch>
        </p:blipFill>
        <p:spPr>
          <a:xfrm>
            <a:off x="4463988" y="908720"/>
            <a:ext cx="4680012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TextBox 17"/>
          <p:cNvSpPr txBox="1"/>
          <p:nvPr/>
        </p:nvSpPr>
        <p:spPr>
          <a:xfrm>
            <a:off x="1475656" y="3356992"/>
            <a:ext cx="1717137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srgbClr val="0000CC"/>
                </a:solidFill>
              </a:rPr>
              <a:t>▶ </a:t>
            </a:r>
            <a:r>
              <a:rPr lang="en-US" altLang="ko-KR" b="1" dirty="0" smtClean="0">
                <a:solidFill>
                  <a:srgbClr val="0000CC"/>
                </a:solidFill>
              </a:rPr>
              <a:t>2</a:t>
            </a:r>
            <a:r>
              <a:rPr lang="ko-KR" altLang="en-US" b="1" dirty="0" smtClean="0">
                <a:solidFill>
                  <a:srgbClr val="0000CC"/>
                </a:solidFill>
              </a:rPr>
              <a:t>층 온돌 방</a:t>
            </a:r>
            <a:endParaRPr lang="ko-KR" altLang="en-US" b="1" dirty="0">
              <a:solidFill>
                <a:srgbClr val="0000CC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64088" y="3861048"/>
            <a:ext cx="313258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srgbClr val="0000CC"/>
                </a:solidFill>
              </a:rPr>
              <a:t>▶ 식기류 및 조리 기구 완비</a:t>
            </a:r>
            <a:endParaRPr lang="ko-KR" altLang="en-US" b="1" dirty="0">
              <a:solidFill>
                <a:srgbClr val="0000CC"/>
              </a:solidFill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-396552" y="57766"/>
            <a:ext cx="7740352" cy="642937"/>
          </a:xfrm>
          <a:prstGeom prst="roundRect">
            <a:avLst/>
          </a:prstGeom>
          <a:noFill/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객실 안내 </a:t>
            </a:r>
            <a:r>
              <a:rPr lang="en-US" altLang="ko-KR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30</a:t>
            </a:r>
            <a:r>
              <a:rPr lang="ko-KR" alt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평형</a:t>
            </a:r>
            <a:r>
              <a:rPr lang="en-US" altLang="ko-K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방</a:t>
            </a:r>
            <a:r>
              <a:rPr lang="en-US" altLang="ko-K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2, </a:t>
            </a:r>
            <a:r>
              <a:rPr lang="ko-KR" altLang="en-U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거실</a:t>
            </a:r>
            <a:r>
              <a:rPr lang="en-US" altLang="ko-K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화장실</a:t>
            </a:r>
            <a:r>
              <a:rPr lang="en-US" altLang="ko-K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</a:t>
            </a:r>
            <a:endParaRPr lang="ko-KR" altLang="en-US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0" y="765175"/>
            <a:ext cx="9144000" cy="1588"/>
          </a:xfrm>
          <a:prstGeom prst="line">
            <a:avLst/>
          </a:prstGeom>
          <a:ln w="44450">
            <a:solidFill>
              <a:schemeClr val="accent3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그림 10" descr="40평형 1층 방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617585"/>
            <a:ext cx="3275856" cy="2183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그림 11" descr="40평형 2층 방(2개 방 잘 보임).jpg"/>
          <p:cNvPicPr>
            <a:picLocks noChangeAspect="1"/>
          </p:cNvPicPr>
          <p:nvPr/>
        </p:nvPicPr>
        <p:blipFill>
          <a:blip r:embed="rId3" cstate="print"/>
          <a:srcRect r="13189"/>
          <a:stretch>
            <a:fillRect/>
          </a:stretch>
        </p:blipFill>
        <p:spPr>
          <a:xfrm>
            <a:off x="6300192" y="3641249"/>
            <a:ext cx="2843808" cy="2183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그림 12" descr="40평형 2층 방.jpg"/>
          <p:cNvPicPr>
            <a:picLocks noChangeAspect="1"/>
          </p:cNvPicPr>
          <p:nvPr/>
        </p:nvPicPr>
        <p:blipFill>
          <a:blip r:embed="rId4" cstate="print"/>
          <a:srcRect r="10991"/>
          <a:stretch>
            <a:fillRect/>
          </a:stretch>
        </p:blipFill>
        <p:spPr>
          <a:xfrm>
            <a:off x="6300192" y="1048961"/>
            <a:ext cx="2915816" cy="2183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그림 13" descr="40평형 거실 (계단 안보임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048961"/>
            <a:ext cx="3275856" cy="2183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그림 14" descr="40평형 거실 전망 (계단 있음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68352" y="1048961"/>
            <a:ext cx="3275856" cy="2183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그림 15" descr="40평형 방 (온돌)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168352" y="3641249"/>
            <a:ext cx="3275856" cy="2183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TextBox 16"/>
          <p:cNvSpPr txBox="1"/>
          <p:nvPr/>
        </p:nvSpPr>
        <p:spPr>
          <a:xfrm>
            <a:off x="6948264" y="3065185"/>
            <a:ext cx="1717137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srgbClr val="0000CC"/>
                </a:solidFill>
              </a:rPr>
              <a:t>▶ </a:t>
            </a:r>
            <a:r>
              <a:rPr lang="en-US" altLang="ko-KR" b="1" dirty="0" smtClean="0">
                <a:solidFill>
                  <a:srgbClr val="0000CC"/>
                </a:solidFill>
              </a:rPr>
              <a:t>2</a:t>
            </a:r>
            <a:r>
              <a:rPr lang="ko-KR" altLang="en-US" b="1" dirty="0" smtClean="0">
                <a:solidFill>
                  <a:srgbClr val="0000CC"/>
                </a:solidFill>
              </a:rPr>
              <a:t>층 온돌 방</a:t>
            </a:r>
            <a:endParaRPr lang="ko-KR" altLang="en-US" b="1" dirty="0">
              <a:solidFill>
                <a:srgbClr val="0000CC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959319" y="5729481"/>
            <a:ext cx="1717137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srgbClr val="0000CC"/>
                </a:solidFill>
              </a:rPr>
              <a:t>▶ </a:t>
            </a:r>
            <a:r>
              <a:rPr lang="en-US" altLang="ko-KR" b="1" dirty="0" smtClean="0">
                <a:solidFill>
                  <a:srgbClr val="0000CC"/>
                </a:solidFill>
              </a:rPr>
              <a:t>2</a:t>
            </a:r>
            <a:r>
              <a:rPr lang="ko-KR" altLang="en-US" b="1" dirty="0" smtClean="0">
                <a:solidFill>
                  <a:srgbClr val="0000CC"/>
                </a:solidFill>
              </a:rPr>
              <a:t>층 온돌 방</a:t>
            </a:r>
            <a:endParaRPr lang="ko-KR" altLang="en-US" b="1" dirty="0">
              <a:solidFill>
                <a:srgbClr val="0000CC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55576" y="5729481"/>
            <a:ext cx="138852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srgbClr val="0000CC"/>
                </a:solidFill>
              </a:rPr>
              <a:t>▶ </a:t>
            </a:r>
            <a:r>
              <a:rPr lang="en-US" altLang="ko-KR" b="1" dirty="0" smtClean="0">
                <a:solidFill>
                  <a:srgbClr val="0000CC"/>
                </a:solidFill>
              </a:rPr>
              <a:t>1</a:t>
            </a:r>
            <a:r>
              <a:rPr lang="ko-KR" altLang="en-US" b="1" dirty="0" smtClean="0">
                <a:solidFill>
                  <a:srgbClr val="0000CC"/>
                </a:solidFill>
              </a:rPr>
              <a:t>층 방 </a:t>
            </a:r>
            <a:r>
              <a:rPr lang="en-US" altLang="ko-KR" b="1" dirty="0" smtClean="0">
                <a:solidFill>
                  <a:srgbClr val="0000CC"/>
                </a:solidFill>
              </a:rPr>
              <a:t>1</a:t>
            </a:r>
            <a:endParaRPr lang="ko-KR" altLang="en-US" b="1" dirty="0">
              <a:solidFill>
                <a:srgbClr val="0000CC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067944" y="5729481"/>
            <a:ext cx="138852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srgbClr val="0000CC"/>
                </a:solidFill>
              </a:rPr>
              <a:t>▶ </a:t>
            </a:r>
            <a:r>
              <a:rPr lang="en-US" altLang="ko-KR" b="1" dirty="0" smtClean="0">
                <a:solidFill>
                  <a:srgbClr val="0000CC"/>
                </a:solidFill>
              </a:rPr>
              <a:t>1</a:t>
            </a:r>
            <a:r>
              <a:rPr lang="ko-KR" altLang="en-US" b="1" dirty="0" smtClean="0">
                <a:solidFill>
                  <a:srgbClr val="0000CC"/>
                </a:solidFill>
              </a:rPr>
              <a:t>층 방 </a:t>
            </a:r>
            <a:r>
              <a:rPr lang="en-US" altLang="ko-KR" b="1" dirty="0" smtClean="0">
                <a:solidFill>
                  <a:srgbClr val="0000CC"/>
                </a:solidFill>
              </a:rPr>
              <a:t>2</a:t>
            </a:r>
            <a:endParaRPr lang="ko-KR" altLang="en-US" b="1" dirty="0">
              <a:solidFill>
                <a:srgbClr val="0000CC"/>
              </a:solidFill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-396552" y="57766"/>
            <a:ext cx="7740352" cy="642937"/>
          </a:xfrm>
          <a:prstGeom prst="roundRect">
            <a:avLst/>
          </a:prstGeom>
          <a:noFill/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객실 안내 </a:t>
            </a:r>
            <a:r>
              <a:rPr lang="en-US" altLang="ko-KR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40</a:t>
            </a:r>
            <a:r>
              <a:rPr lang="ko-KR" alt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평형</a:t>
            </a:r>
            <a:r>
              <a:rPr lang="en-US" altLang="ko-K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방</a:t>
            </a:r>
            <a:r>
              <a:rPr lang="en-US" altLang="ko-K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3, </a:t>
            </a:r>
            <a:r>
              <a:rPr lang="ko-KR" altLang="en-U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거실</a:t>
            </a:r>
            <a:r>
              <a:rPr lang="en-US" altLang="ko-K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화장실</a:t>
            </a:r>
            <a:r>
              <a:rPr lang="en-US" altLang="ko-K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</a:t>
            </a:r>
            <a:endParaRPr lang="ko-KR" altLang="en-US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323528" y="57766"/>
            <a:ext cx="6147657" cy="642937"/>
          </a:xfrm>
          <a:prstGeom prst="roundRect">
            <a:avLst/>
          </a:prstGeom>
          <a:noFill/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부대 시설 개관</a:t>
            </a:r>
            <a:endParaRPr lang="ko-KR" alt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0" y="765175"/>
            <a:ext cx="9144000" cy="1588"/>
          </a:xfrm>
          <a:prstGeom prst="line">
            <a:avLst/>
          </a:prstGeom>
          <a:ln w="44450">
            <a:solidFill>
              <a:schemeClr val="accent3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11560" y="965041"/>
            <a:ext cx="820891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Blip>
                <a:blip r:embed="rId2"/>
              </a:buBlip>
              <a:defRPr/>
            </a:pPr>
            <a:r>
              <a:rPr lang="ko-KR" altLang="en-US" b="1" dirty="0" smtClean="0"/>
              <a:t> 단체 식당 大 </a:t>
            </a:r>
            <a:r>
              <a:rPr lang="en-US" altLang="ko-KR" b="1" dirty="0" smtClean="0"/>
              <a:t>(100</a:t>
            </a:r>
            <a:r>
              <a:rPr lang="ko-KR" altLang="en-US" b="1" dirty="0" smtClean="0"/>
              <a:t>명</a:t>
            </a:r>
            <a:r>
              <a:rPr lang="en-US" altLang="ko-KR" b="1" dirty="0" smtClean="0"/>
              <a:t>), </a:t>
            </a:r>
            <a:r>
              <a:rPr lang="ko-KR" altLang="en-US" b="1" dirty="0" smtClean="0"/>
              <a:t>실내 바비큐장 </a:t>
            </a:r>
            <a:r>
              <a:rPr lang="en-US" altLang="ko-KR" b="1" dirty="0" smtClean="0"/>
              <a:t>230</a:t>
            </a:r>
            <a:r>
              <a:rPr lang="ko-KR" altLang="en-US" b="1" dirty="0" smtClean="0"/>
              <a:t>명</a:t>
            </a:r>
            <a:r>
              <a:rPr lang="en-US" altLang="ko-KR" b="1" dirty="0" smtClean="0"/>
              <a:t> </a:t>
            </a:r>
            <a:r>
              <a:rPr lang="ko-KR" altLang="en-US" b="1" dirty="0" smtClean="0"/>
              <a:t>식당 사용 가능</a:t>
            </a:r>
            <a:endParaRPr lang="en-US" altLang="ko-KR" b="1" dirty="0" smtClean="0"/>
          </a:p>
          <a:p>
            <a:pPr>
              <a:buBlip>
                <a:blip r:embed="rId2"/>
              </a:buBlip>
              <a:defRPr/>
            </a:pPr>
            <a:r>
              <a:rPr lang="ko-KR" altLang="en-US" b="1" dirty="0" smtClean="0">
                <a:latin typeface="+mn-lt"/>
              </a:rPr>
              <a:t> 단체 식당 </a:t>
            </a:r>
            <a:r>
              <a:rPr lang="ko-KR" altLang="en-US" b="1" dirty="0" smtClean="0"/>
              <a:t>小 </a:t>
            </a:r>
            <a:r>
              <a:rPr lang="en-US" altLang="ko-KR" b="1" dirty="0" smtClean="0"/>
              <a:t>(60</a:t>
            </a:r>
            <a:r>
              <a:rPr lang="ko-KR" altLang="en-US" b="1" dirty="0" smtClean="0"/>
              <a:t>명</a:t>
            </a:r>
            <a:r>
              <a:rPr lang="en-US" altLang="ko-KR" b="1" dirty="0" smtClean="0"/>
              <a:t>)</a:t>
            </a:r>
          </a:p>
          <a:p>
            <a:pPr>
              <a:buBlip>
                <a:blip r:embed="rId2"/>
              </a:buBlip>
              <a:defRPr/>
            </a:pPr>
            <a:endParaRPr lang="en-US" altLang="ko-KR" b="1" dirty="0">
              <a:latin typeface="+mn-lt"/>
            </a:endParaRPr>
          </a:p>
          <a:p>
            <a:pPr>
              <a:buBlip>
                <a:blip r:embed="rId2"/>
              </a:buBlip>
              <a:defRPr/>
            </a:pPr>
            <a:r>
              <a:rPr lang="ko-KR" altLang="en-US" b="1" dirty="0" smtClean="0"/>
              <a:t> 대강당 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단체 행사용</a:t>
            </a:r>
            <a:r>
              <a:rPr lang="en-US" altLang="ko-KR" b="1" dirty="0" smtClean="0"/>
              <a:t>, 300</a:t>
            </a:r>
            <a:r>
              <a:rPr lang="ko-KR" altLang="en-US" b="1" dirty="0" smtClean="0"/>
              <a:t>명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노래방 시설 완비</a:t>
            </a:r>
            <a:r>
              <a:rPr lang="en-US" altLang="ko-KR" b="1" dirty="0" smtClean="0"/>
              <a:t>)</a:t>
            </a:r>
          </a:p>
          <a:p>
            <a:pPr>
              <a:buBlip>
                <a:blip r:embed="rId2"/>
              </a:buBlip>
              <a:defRPr/>
            </a:pPr>
            <a:r>
              <a:rPr lang="ko-KR" altLang="en-US" b="1" dirty="0" smtClean="0">
                <a:latin typeface="+mn-lt"/>
              </a:rPr>
              <a:t> 세미나실 </a:t>
            </a:r>
            <a:r>
              <a:rPr lang="en-US" altLang="ko-KR" b="1" dirty="0" smtClean="0">
                <a:latin typeface="+mn-lt"/>
              </a:rPr>
              <a:t>(</a:t>
            </a:r>
            <a:r>
              <a:rPr lang="ko-KR" altLang="en-US" b="1" dirty="0" smtClean="0">
                <a:latin typeface="+mn-lt"/>
              </a:rPr>
              <a:t>소 행사용</a:t>
            </a:r>
            <a:r>
              <a:rPr lang="en-US" altLang="ko-KR" b="1" dirty="0" smtClean="0">
                <a:latin typeface="+mn-lt"/>
              </a:rPr>
              <a:t>, 60</a:t>
            </a:r>
            <a:r>
              <a:rPr lang="ko-KR" altLang="en-US" b="1" dirty="0" smtClean="0">
                <a:latin typeface="+mn-lt"/>
              </a:rPr>
              <a:t>명</a:t>
            </a:r>
            <a:r>
              <a:rPr lang="en-US" altLang="ko-KR" b="1" dirty="0" smtClean="0">
                <a:latin typeface="+mn-lt"/>
              </a:rPr>
              <a:t>)</a:t>
            </a:r>
          </a:p>
          <a:p>
            <a:pPr>
              <a:buBlip>
                <a:blip r:embed="rId2"/>
              </a:buBlip>
              <a:defRPr/>
            </a:pPr>
            <a:endParaRPr lang="en-US" altLang="ko-KR" b="1" dirty="0"/>
          </a:p>
          <a:p>
            <a:pPr>
              <a:buBlip>
                <a:blip r:embed="rId2"/>
              </a:buBlip>
              <a:defRPr/>
            </a:pPr>
            <a:r>
              <a:rPr lang="ko-KR" altLang="en-US" b="1" dirty="0" smtClean="0">
                <a:latin typeface="+mn-lt"/>
              </a:rPr>
              <a:t> 객실별 전용 개별 바비큐장</a:t>
            </a:r>
            <a:endParaRPr lang="en-US" altLang="ko-KR" b="1" dirty="0" smtClean="0">
              <a:latin typeface="+mn-lt"/>
            </a:endParaRPr>
          </a:p>
          <a:p>
            <a:pPr>
              <a:buBlip>
                <a:blip r:embed="rId2"/>
              </a:buBlip>
              <a:defRPr/>
            </a:pPr>
            <a:r>
              <a:rPr lang="ko-KR" altLang="en-US" b="1" dirty="0" smtClean="0"/>
              <a:t> 단체 행사용 실내 바비큐장 大 </a:t>
            </a:r>
            <a:r>
              <a:rPr lang="en-US" altLang="ko-KR" b="1" dirty="0" smtClean="0"/>
              <a:t>(</a:t>
            </a:r>
            <a:r>
              <a:rPr lang="ko-KR" altLang="en-US" b="1" dirty="0" smtClean="0">
                <a:solidFill>
                  <a:srgbClr val="0000CC"/>
                </a:solidFill>
              </a:rPr>
              <a:t>우천 시 사용 가능</a:t>
            </a:r>
            <a:r>
              <a:rPr lang="en-US" altLang="ko-KR" b="1" dirty="0" smtClean="0">
                <a:solidFill>
                  <a:srgbClr val="0000CC"/>
                </a:solidFill>
              </a:rPr>
              <a:t>, 180</a:t>
            </a:r>
            <a:r>
              <a:rPr lang="ko-KR" altLang="en-US" b="1" dirty="0" smtClean="0">
                <a:solidFill>
                  <a:srgbClr val="0000CC"/>
                </a:solidFill>
              </a:rPr>
              <a:t>명 이상 단체 가능</a:t>
            </a:r>
            <a:r>
              <a:rPr lang="en-US" altLang="ko-KR" b="1" dirty="0" smtClean="0"/>
              <a:t>)</a:t>
            </a:r>
          </a:p>
          <a:p>
            <a:pPr>
              <a:buBlip>
                <a:blip r:embed="rId2"/>
              </a:buBlip>
              <a:defRPr/>
            </a:pPr>
            <a:r>
              <a:rPr lang="ko-KR" altLang="en-US" b="1" dirty="0" smtClean="0"/>
              <a:t> 단체 행사용 실내 바비큐장</a:t>
            </a:r>
            <a:r>
              <a:rPr lang="en-US" altLang="ko-KR" b="1" dirty="0" smtClean="0">
                <a:latin typeface="+mn-lt"/>
              </a:rPr>
              <a:t> </a:t>
            </a:r>
            <a:r>
              <a:rPr lang="ko-KR" altLang="en-US" b="1" dirty="0" smtClean="0">
                <a:latin typeface="+mn-lt"/>
              </a:rPr>
              <a:t>小 </a:t>
            </a:r>
            <a:r>
              <a:rPr lang="en-US" altLang="ko-KR" b="1" dirty="0" smtClean="0"/>
              <a:t>(</a:t>
            </a:r>
            <a:r>
              <a:rPr lang="ko-KR" altLang="en-US" b="1" dirty="0" smtClean="0">
                <a:solidFill>
                  <a:srgbClr val="0000CC"/>
                </a:solidFill>
              </a:rPr>
              <a:t>우천 시 사용 가능</a:t>
            </a:r>
            <a:r>
              <a:rPr lang="en-US" altLang="ko-KR" b="1" dirty="0" smtClean="0">
                <a:solidFill>
                  <a:srgbClr val="0000CC"/>
                </a:solidFill>
              </a:rPr>
              <a:t>, 50</a:t>
            </a:r>
            <a:r>
              <a:rPr lang="ko-KR" altLang="en-US" b="1" dirty="0" smtClean="0">
                <a:solidFill>
                  <a:srgbClr val="0000CC"/>
                </a:solidFill>
              </a:rPr>
              <a:t>명</a:t>
            </a:r>
            <a:r>
              <a:rPr lang="en-US" altLang="ko-KR" b="1" dirty="0" smtClean="0"/>
              <a:t>)</a:t>
            </a:r>
            <a:endParaRPr lang="en-US" altLang="ko-KR" b="1" dirty="0" smtClean="0">
              <a:latin typeface="+mn-lt"/>
            </a:endParaRPr>
          </a:p>
          <a:p>
            <a:pPr>
              <a:buBlip>
                <a:blip r:embed="rId2"/>
              </a:buBlip>
              <a:defRPr/>
            </a:pPr>
            <a:endParaRPr lang="en-US" altLang="ko-KR" b="1" dirty="0" smtClean="0"/>
          </a:p>
          <a:p>
            <a:pPr>
              <a:buBlip>
                <a:blip r:embed="rId2"/>
              </a:buBlip>
              <a:defRPr/>
            </a:pPr>
            <a:r>
              <a:rPr lang="ko-KR" altLang="en-US" b="1" dirty="0" smtClean="0"/>
              <a:t> 성인용 수영장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유아용 풀장</a:t>
            </a:r>
            <a:endParaRPr lang="en-US" altLang="ko-KR" b="1" dirty="0" smtClean="0"/>
          </a:p>
          <a:p>
            <a:pPr>
              <a:buBlip>
                <a:blip r:embed="rId2"/>
              </a:buBlip>
              <a:defRPr/>
            </a:pPr>
            <a:endParaRPr lang="en-US" altLang="ko-KR" b="1" dirty="0" smtClean="0"/>
          </a:p>
          <a:p>
            <a:pPr>
              <a:buBlip>
                <a:blip r:embed="rId2"/>
              </a:buBlip>
              <a:defRPr/>
            </a:pPr>
            <a:r>
              <a:rPr lang="ko-KR" altLang="en-US" b="1" dirty="0" smtClean="0"/>
              <a:t> 노래방 </a:t>
            </a:r>
            <a:r>
              <a:rPr lang="en-US" altLang="ko-KR" b="1" dirty="0" smtClean="0"/>
              <a:t>3</a:t>
            </a:r>
            <a:r>
              <a:rPr lang="ko-KR" altLang="en-US" b="1" dirty="0" smtClean="0"/>
              <a:t>개</a:t>
            </a:r>
            <a:r>
              <a:rPr lang="en-US" altLang="ko-KR" b="1" dirty="0" smtClean="0"/>
              <a:t> (</a:t>
            </a:r>
            <a:r>
              <a:rPr lang="ko-KR" altLang="en-US" b="1" dirty="0" smtClean="0"/>
              <a:t>대강당 노래방 시설 포함</a:t>
            </a:r>
            <a:r>
              <a:rPr lang="en-US" altLang="ko-KR" b="1" dirty="0" smtClean="0"/>
              <a:t>)</a:t>
            </a:r>
          </a:p>
          <a:p>
            <a:pPr>
              <a:buBlip>
                <a:blip r:embed="rId2"/>
              </a:buBlip>
              <a:defRPr/>
            </a:pPr>
            <a:endParaRPr lang="en-US" altLang="ko-KR" b="1" dirty="0" smtClean="0"/>
          </a:p>
          <a:p>
            <a:pPr>
              <a:buBlip>
                <a:blip r:embed="rId2"/>
              </a:buBlip>
              <a:defRPr/>
            </a:pPr>
            <a:r>
              <a:rPr lang="ko-KR" altLang="en-US" b="1" dirty="0" smtClean="0"/>
              <a:t> 고객 전용 세탁실</a:t>
            </a:r>
            <a:endParaRPr lang="en-US" altLang="ko-KR" b="1" dirty="0"/>
          </a:p>
          <a:p>
            <a:pPr>
              <a:buBlip>
                <a:blip r:embed="rId2"/>
              </a:buBlip>
              <a:defRPr/>
            </a:pPr>
            <a:endParaRPr lang="en-US" altLang="ko-KR" b="1" dirty="0" smtClean="0">
              <a:latin typeface="+mn-lt"/>
            </a:endParaRPr>
          </a:p>
          <a:p>
            <a:pPr>
              <a:buBlip>
                <a:blip r:embed="rId2"/>
              </a:buBlip>
              <a:defRPr/>
            </a:pPr>
            <a:r>
              <a:rPr lang="ko-KR" altLang="en-US" b="1" dirty="0" smtClean="0"/>
              <a:t> 운동 시설 </a:t>
            </a:r>
            <a:r>
              <a:rPr lang="en-US" altLang="ko-KR" b="1" dirty="0" smtClean="0"/>
              <a:t>– </a:t>
            </a:r>
            <a:r>
              <a:rPr lang="ko-KR" altLang="en-US" b="1" dirty="0" smtClean="0"/>
              <a:t>족구장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배드민턴장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탁구장 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운동 기구 대여</a:t>
            </a:r>
            <a:r>
              <a:rPr lang="en-US" altLang="ko-KR" b="1" dirty="0" smtClean="0"/>
              <a:t>)</a:t>
            </a:r>
            <a:endParaRPr lang="en-US" altLang="ko-KR" b="1" dirty="0" smtClean="0">
              <a:latin typeface="+mn-lt"/>
            </a:endParaRPr>
          </a:p>
          <a:p>
            <a:pPr>
              <a:buBlip>
                <a:blip r:embed="rId2"/>
              </a:buBlip>
              <a:defRPr/>
            </a:pPr>
            <a:r>
              <a:rPr lang="ko-KR" altLang="en-US" b="1" dirty="0" smtClean="0">
                <a:latin typeface="+mn-lt"/>
              </a:rPr>
              <a:t> 눈썰매장 </a:t>
            </a:r>
            <a:r>
              <a:rPr lang="en-US" altLang="ko-KR" b="1" dirty="0" smtClean="0">
                <a:latin typeface="+mn-lt"/>
              </a:rPr>
              <a:t>(</a:t>
            </a:r>
            <a:r>
              <a:rPr lang="ko-KR" altLang="en-US" b="1" dirty="0" smtClean="0">
                <a:latin typeface="+mn-lt"/>
              </a:rPr>
              <a:t>겨울 성수기 오픈</a:t>
            </a:r>
            <a:r>
              <a:rPr lang="en-US" altLang="ko-KR" b="1" dirty="0" smtClean="0">
                <a:latin typeface="+mn-lt"/>
              </a:rPr>
              <a:t>)</a:t>
            </a:r>
          </a:p>
          <a:p>
            <a:pPr>
              <a:buBlip>
                <a:blip r:embed="rId2"/>
              </a:buBlip>
              <a:defRPr/>
            </a:pPr>
            <a:endParaRPr lang="en-US" altLang="ko-KR" b="1" dirty="0"/>
          </a:p>
          <a:p>
            <a:pPr>
              <a:buBlip>
                <a:blip r:embed="rId2"/>
              </a:buBlip>
              <a:defRPr/>
            </a:pPr>
            <a:r>
              <a:rPr lang="ko-KR" altLang="en-US" b="1" dirty="0" smtClean="0">
                <a:latin typeface="+mn-lt"/>
              </a:rPr>
              <a:t> 체크인 센터 </a:t>
            </a:r>
            <a:r>
              <a:rPr lang="en-US" altLang="ko-KR" b="1" dirty="0" smtClean="0">
                <a:latin typeface="+mn-lt"/>
              </a:rPr>
              <a:t>&amp; </a:t>
            </a:r>
            <a:r>
              <a:rPr lang="ko-KR" altLang="en-US" b="1" dirty="0" smtClean="0">
                <a:latin typeface="+mn-lt"/>
              </a:rPr>
              <a:t>매점</a:t>
            </a:r>
            <a:endParaRPr lang="en-US" altLang="ko-KR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0" y="57766"/>
            <a:ext cx="6471185" cy="642937"/>
          </a:xfrm>
          <a:prstGeom prst="roundRect">
            <a:avLst/>
          </a:prstGeom>
          <a:noFill/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부대 시설 안내 </a:t>
            </a:r>
            <a:r>
              <a:rPr lang="en-US" altLang="ko-KR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ko-KR" alt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단체 식당 大</a:t>
            </a:r>
            <a:endParaRPr lang="ko-KR" alt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0" y="765175"/>
            <a:ext cx="9144000" cy="1588"/>
          </a:xfrm>
          <a:prstGeom prst="line">
            <a:avLst/>
          </a:prstGeom>
          <a:ln w="44450">
            <a:solidFill>
              <a:schemeClr val="accent3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그림 6" descr="식당_대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95936" y="3284984"/>
            <a:ext cx="5184576" cy="34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그림 7" descr="식당_대 (3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08720"/>
            <a:ext cx="5508612" cy="3672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5436096" y="1412776"/>
            <a:ext cx="3844322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srgbClr val="0000CC"/>
                </a:solidFill>
              </a:rPr>
              <a:t>▶ </a:t>
            </a:r>
            <a:r>
              <a:rPr lang="en-US" altLang="ko-KR" b="1" dirty="0" smtClean="0">
                <a:solidFill>
                  <a:srgbClr val="0000CC"/>
                </a:solidFill>
              </a:rPr>
              <a:t>100</a:t>
            </a:r>
            <a:r>
              <a:rPr lang="ko-KR" altLang="en-US" b="1" dirty="0" smtClean="0">
                <a:solidFill>
                  <a:srgbClr val="0000CC"/>
                </a:solidFill>
              </a:rPr>
              <a:t>명 이용 가능</a:t>
            </a:r>
            <a:endParaRPr lang="en-US" altLang="ko-KR" b="1" dirty="0" smtClean="0">
              <a:solidFill>
                <a:srgbClr val="0000CC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srgbClr val="0000CC"/>
                </a:solidFill>
              </a:rPr>
              <a:t>▶</a:t>
            </a:r>
            <a:r>
              <a:rPr lang="en-US" altLang="ko-KR" b="1" dirty="0" smtClean="0">
                <a:solidFill>
                  <a:srgbClr val="0000CC"/>
                </a:solidFill>
              </a:rPr>
              <a:t> </a:t>
            </a:r>
            <a:r>
              <a:rPr lang="ko-KR" altLang="en-US" b="1" dirty="0" smtClean="0">
                <a:solidFill>
                  <a:srgbClr val="0000CC"/>
                </a:solidFill>
              </a:rPr>
              <a:t>소식당 포함 총 </a:t>
            </a:r>
            <a:r>
              <a:rPr lang="en-US" altLang="ko-KR" b="1" dirty="0" smtClean="0">
                <a:solidFill>
                  <a:srgbClr val="0000CC"/>
                </a:solidFill>
              </a:rPr>
              <a:t>160</a:t>
            </a:r>
            <a:r>
              <a:rPr lang="ko-KR" altLang="en-US" b="1" dirty="0" smtClean="0">
                <a:solidFill>
                  <a:srgbClr val="0000CC"/>
                </a:solidFill>
              </a:rPr>
              <a:t>명 이용 가능</a:t>
            </a:r>
            <a:endParaRPr lang="en-US" altLang="ko-KR" b="1" dirty="0" smtClean="0">
              <a:solidFill>
                <a:srgbClr val="0000CC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srgbClr val="0000CC"/>
                </a:solidFill>
              </a:rPr>
              <a:t>▶</a:t>
            </a:r>
            <a:r>
              <a:rPr lang="en-US" altLang="ko-KR" b="1" dirty="0" smtClean="0">
                <a:solidFill>
                  <a:srgbClr val="0000CC"/>
                </a:solidFill>
              </a:rPr>
              <a:t> </a:t>
            </a:r>
            <a:r>
              <a:rPr lang="ko-KR" altLang="en-US" b="1" dirty="0" smtClean="0">
                <a:solidFill>
                  <a:srgbClr val="0000CC"/>
                </a:solidFill>
              </a:rPr>
              <a:t>단체 바비큐장 식당 이용 가능</a:t>
            </a:r>
            <a:endParaRPr lang="ko-KR" altLang="en-US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323528" y="57766"/>
            <a:ext cx="6147657" cy="642937"/>
          </a:xfrm>
          <a:prstGeom prst="roundRect">
            <a:avLst/>
          </a:prstGeom>
          <a:noFill/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부대 시설 안내 </a:t>
            </a:r>
            <a:r>
              <a:rPr lang="en-US" altLang="ko-KR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ko-KR" alt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단체 식당 小</a:t>
            </a:r>
            <a:endParaRPr lang="ko-KR" alt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0" y="765175"/>
            <a:ext cx="9144000" cy="1588"/>
          </a:xfrm>
          <a:prstGeom prst="line">
            <a:avLst/>
          </a:prstGeom>
          <a:ln w="44450">
            <a:solidFill>
              <a:schemeClr val="accent3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그림 5" descr="식당_소 (3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1124744"/>
            <a:ext cx="5940661" cy="3960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그림 8" descr="황태해장국조식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52052" y="3456384"/>
            <a:ext cx="4091947" cy="30689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6156176" y="6375430"/>
            <a:ext cx="29523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600" b="1" dirty="0" smtClean="0">
                <a:solidFill>
                  <a:srgbClr val="0000CC"/>
                </a:solidFill>
                <a:latin typeface="+mn-lt"/>
              </a:rPr>
              <a:t>황태 해장국 조식</a:t>
            </a:r>
            <a:endParaRPr lang="en-US" altLang="ko-KR" sz="16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75648" y="1700808"/>
            <a:ext cx="31683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srgbClr val="0000CC"/>
                </a:solidFill>
              </a:rPr>
              <a:t>▶ </a:t>
            </a:r>
            <a:r>
              <a:rPr lang="en-US" altLang="ko-KR" b="1" dirty="0" smtClean="0">
                <a:solidFill>
                  <a:srgbClr val="0000CC"/>
                </a:solidFill>
              </a:rPr>
              <a:t>60</a:t>
            </a:r>
            <a:r>
              <a:rPr lang="ko-KR" altLang="en-US" b="1" dirty="0" smtClean="0">
                <a:solidFill>
                  <a:srgbClr val="0000CC"/>
                </a:solidFill>
              </a:rPr>
              <a:t>명 이용 가능</a:t>
            </a:r>
            <a:endParaRPr lang="en-US" altLang="ko-KR" b="1" dirty="0" smtClean="0">
              <a:solidFill>
                <a:srgbClr val="0000CC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b="1" dirty="0" smtClean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323528" y="57766"/>
            <a:ext cx="6147657" cy="642937"/>
          </a:xfrm>
          <a:prstGeom prst="roundRect">
            <a:avLst/>
          </a:prstGeom>
          <a:noFill/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부대 시설 안내 </a:t>
            </a:r>
            <a:r>
              <a:rPr lang="en-US" altLang="ko-KR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ko-KR" alt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대강당 </a:t>
            </a:r>
            <a:r>
              <a:rPr lang="en-US" altLang="ko-KR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(300</a:t>
            </a:r>
            <a:r>
              <a:rPr lang="ko-KR" alt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명</a:t>
            </a:r>
            <a:r>
              <a:rPr lang="en-US" altLang="ko-KR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ko-KR" alt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0" y="765175"/>
            <a:ext cx="9144000" cy="1588"/>
          </a:xfrm>
          <a:prstGeom prst="line">
            <a:avLst/>
          </a:prstGeom>
          <a:ln w="44450">
            <a:solidFill>
              <a:schemeClr val="accent3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그림 6" descr="★ 대강당 앞쪽 보드 사진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50245" y="980728"/>
            <a:ext cx="4658259" cy="31055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그림 7" descr="★ 대강당 음향 장비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765038"/>
            <a:ext cx="4658259" cy="31055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그림 8" descr="★대강당 빔프로젝터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61960" y="3921022"/>
            <a:ext cx="4446544" cy="29643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그림 5" descr="★ 대강당 사진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980728"/>
            <a:ext cx="4658259" cy="31055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323528" y="57766"/>
            <a:ext cx="6147657" cy="642937"/>
          </a:xfrm>
          <a:prstGeom prst="roundRect">
            <a:avLst/>
          </a:prstGeom>
          <a:noFill/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부대 시설 안내 </a:t>
            </a:r>
            <a:r>
              <a:rPr lang="en-US" altLang="ko-KR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ko-KR" alt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세미나실</a:t>
            </a:r>
            <a:endParaRPr lang="ko-KR" alt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0" y="765175"/>
            <a:ext cx="9144000" cy="1588"/>
          </a:xfrm>
          <a:prstGeom prst="line">
            <a:avLst/>
          </a:prstGeom>
          <a:ln w="44450">
            <a:solidFill>
              <a:schemeClr val="accent3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843808" y="1052736"/>
            <a:ext cx="36724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b="1" dirty="0" smtClean="0">
                <a:solidFill>
                  <a:srgbClr val="0000CC"/>
                </a:solidFill>
                <a:latin typeface="+mn-lt"/>
              </a:rPr>
              <a:t>▶ 세미나실 </a:t>
            </a:r>
            <a:r>
              <a:rPr lang="en-US" altLang="ko-KR" b="1" dirty="0" smtClean="0">
                <a:solidFill>
                  <a:srgbClr val="0000CC"/>
                </a:solidFill>
                <a:latin typeface="+mn-lt"/>
              </a:rPr>
              <a:t>(</a:t>
            </a:r>
            <a:r>
              <a:rPr lang="ko-KR" altLang="en-US" b="1" dirty="0" smtClean="0">
                <a:solidFill>
                  <a:srgbClr val="0000CC"/>
                </a:solidFill>
                <a:latin typeface="+mn-lt"/>
              </a:rPr>
              <a:t>소 행사용</a:t>
            </a:r>
            <a:r>
              <a:rPr lang="en-US" altLang="ko-KR" b="1" dirty="0" smtClean="0">
                <a:solidFill>
                  <a:srgbClr val="0000CC"/>
                </a:solidFill>
                <a:latin typeface="+mn-lt"/>
              </a:rPr>
              <a:t>, 60</a:t>
            </a:r>
            <a:r>
              <a:rPr lang="ko-KR" altLang="en-US" b="1" dirty="0" smtClean="0">
                <a:solidFill>
                  <a:srgbClr val="0000CC"/>
                </a:solidFill>
                <a:latin typeface="+mn-lt"/>
              </a:rPr>
              <a:t>명</a:t>
            </a:r>
            <a:r>
              <a:rPr lang="en-US" altLang="ko-KR" b="1" dirty="0" smtClean="0">
                <a:solidFill>
                  <a:srgbClr val="0000CC"/>
                </a:solidFill>
                <a:latin typeface="+mn-lt"/>
              </a:rPr>
              <a:t>)</a:t>
            </a:r>
            <a:endParaRPr lang="en-US" altLang="ko-KR" b="1" dirty="0">
              <a:solidFill>
                <a:srgbClr val="0000CC"/>
              </a:solidFill>
              <a:latin typeface="+mn-lt"/>
            </a:endParaRPr>
          </a:p>
        </p:txBody>
      </p:sp>
      <p:pic>
        <p:nvPicPr>
          <p:cNvPr id="7" name="그림 6" descr="소식당 좋은 사진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4116" y="1700808"/>
            <a:ext cx="7056276" cy="4704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0" y="57766"/>
            <a:ext cx="7020272" cy="642937"/>
          </a:xfrm>
          <a:prstGeom prst="roundRect">
            <a:avLst/>
          </a:prstGeom>
          <a:noFill/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부대 시설 안내 </a:t>
            </a:r>
            <a:r>
              <a:rPr lang="en-US" altLang="ko-KR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ko-KR" alt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테라스 바비큐</a:t>
            </a:r>
            <a:endParaRPr lang="ko-KR" alt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0" y="765175"/>
            <a:ext cx="9144000" cy="1588"/>
          </a:xfrm>
          <a:prstGeom prst="line">
            <a:avLst/>
          </a:prstGeom>
          <a:ln w="44450">
            <a:solidFill>
              <a:schemeClr val="accent3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267744" y="1115452"/>
            <a:ext cx="4680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b="1" dirty="0" smtClean="0">
                <a:solidFill>
                  <a:srgbClr val="0000CC"/>
                </a:solidFill>
                <a:latin typeface="+mn-lt"/>
              </a:rPr>
              <a:t>▶ 객실별 전용 개별 </a:t>
            </a:r>
            <a:r>
              <a:rPr lang="ko-KR" altLang="en-US" b="1" dirty="0" smtClean="0">
                <a:solidFill>
                  <a:srgbClr val="0000CC"/>
                </a:solidFill>
              </a:rPr>
              <a:t>테라스 바비큐</a:t>
            </a:r>
            <a:endParaRPr lang="en-US" altLang="ko-KR" b="1" dirty="0" smtClean="0">
              <a:solidFill>
                <a:srgbClr val="0000CC"/>
              </a:solidFill>
              <a:latin typeface="+mn-lt"/>
            </a:endParaRPr>
          </a:p>
        </p:txBody>
      </p:sp>
      <p:pic>
        <p:nvPicPr>
          <p:cNvPr id="7" name="그림 6" descr="★ 바비큐장 보이는 사진.jpg"/>
          <p:cNvPicPr>
            <a:picLocks noChangeAspect="1"/>
          </p:cNvPicPr>
          <p:nvPr/>
        </p:nvPicPr>
        <p:blipFill>
          <a:blip r:embed="rId2" cstate="print"/>
          <a:srcRect l="21561" r="6104" b="22061"/>
          <a:stretch>
            <a:fillRect/>
          </a:stretch>
        </p:blipFill>
        <p:spPr>
          <a:xfrm>
            <a:off x="3999704" y="1844824"/>
            <a:ext cx="5212814" cy="3744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그림 7" descr="20평야경테라스.jpg"/>
          <p:cNvPicPr>
            <a:picLocks noChangeAspect="1"/>
          </p:cNvPicPr>
          <p:nvPr/>
        </p:nvPicPr>
        <p:blipFill>
          <a:blip r:embed="rId3" cstate="print"/>
          <a:srcRect l="25770"/>
          <a:stretch>
            <a:fillRect/>
          </a:stretch>
        </p:blipFill>
        <p:spPr>
          <a:xfrm>
            <a:off x="-68241" y="1844065"/>
            <a:ext cx="4221127" cy="37838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0" y="57766"/>
            <a:ext cx="6732240" cy="642937"/>
          </a:xfrm>
          <a:prstGeom prst="roundRect">
            <a:avLst/>
          </a:prstGeom>
          <a:noFill/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부대 시설 안내 </a:t>
            </a:r>
            <a:r>
              <a:rPr lang="en-US" altLang="ko-KR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ko-KR" alt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단체 바비큐장 大</a:t>
            </a:r>
            <a:endParaRPr lang="ko-KR" alt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0" y="765175"/>
            <a:ext cx="9144000" cy="1588"/>
          </a:xfrm>
          <a:prstGeom prst="line">
            <a:avLst/>
          </a:prstGeom>
          <a:ln w="44450">
            <a:solidFill>
              <a:schemeClr val="accent3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619672" y="1052736"/>
            <a:ext cx="59046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b="1" dirty="0" smtClean="0">
                <a:solidFill>
                  <a:srgbClr val="0000CC"/>
                </a:solidFill>
                <a:latin typeface="+mn-lt"/>
              </a:rPr>
              <a:t>▶ 최대 </a:t>
            </a:r>
            <a:r>
              <a:rPr lang="en-US" altLang="ko-KR" b="1" dirty="0" smtClean="0">
                <a:solidFill>
                  <a:srgbClr val="0000CC"/>
                </a:solidFill>
                <a:latin typeface="+mn-lt"/>
              </a:rPr>
              <a:t>180</a:t>
            </a:r>
            <a:r>
              <a:rPr lang="ko-KR" altLang="en-US" b="1" dirty="0" smtClean="0">
                <a:solidFill>
                  <a:srgbClr val="0000CC"/>
                </a:solidFill>
                <a:latin typeface="+mn-lt"/>
              </a:rPr>
              <a:t>여명 이상 사용 가능</a:t>
            </a:r>
            <a:r>
              <a:rPr lang="en-US" altLang="ko-KR" b="1" dirty="0" smtClean="0">
                <a:solidFill>
                  <a:srgbClr val="0000CC"/>
                </a:solidFill>
                <a:latin typeface="+mn-lt"/>
              </a:rPr>
              <a:t>, </a:t>
            </a:r>
            <a:r>
              <a:rPr lang="ko-KR" altLang="en-US" b="1" dirty="0" smtClean="0">
                <a:solidFill>
                  <a:srgbClr val="0000CC"/>
                </a:solidFill>
                <a:latin typeface="+mn-lt"/>
              </a:rPr>
              <a:t>식당으로 사용 가능</a:t>
            </a:r>
            <a:endParaRPr lang="en-US" altLang="ko-KR" b="1" dirty="0" smtClean="0">
              <a:solidFill>
                <a:srgbClr val="0000CC"/>
              </a:solidFill>
              <a:latin typeface="+mn-lt"/>
            </a:endParaRPr>
          </a:p>
        </p:txBody>
      </p:sp>
      <p:pic>
        <p:nvPicPr>
          <p:cNvPr id="7" name="그림 6" descr="단체용 바비큐장 좋은 사진.jpg"/>
          <p:cNvPicPr>
            <a:picLocks noChangeAspect="1"/>
          </p:cNvPicPr>
          <p:nvPr/>
        </p:nvPicPr>
        <p:blipFill>
          <a:blip r:embed="rId2" cstate="print"/>
          <a:srcRect t="12589" b="7087"/>
          <a:stretch>
            <a:fillRect/>
          </a:stretch>
        </p:blipFill>
        <p:spPr>
          <a:xfrm>
            <a:off x="0" y="1628800"/>
            <a:ext cx="9144000" cy="489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0" y="57766"/>
            <a:ext cx="6732240" cy="642937"/>
          </a:xfrm>
          <a:prstGeom prst="roundRect">
            <a:avLst/>
          </a:prstGeom>
          <a:noFill/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부대 시설 안내 </a:t>
            </a:r>
            <a:r>
              <a:rPr lang="en-US" altLang="ko-KR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ko-KR" alt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단체 바비큐장 小</a:t>
            </a:r>
            <a:endParaRPr lang="ko-KR" alt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0" y="765175"/>
            <a:ext cx="9144000" cy="1588"/>
          </a:xfrm>
          <a:prstGeom prst="line">
            <a:avLst/>
          </a:prstGeom>
          <a:ln w="44450">
            <a:solidFill>
              <a:schemeClr val="accent3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979712" y="1052736"/>
            <a:ext cx="51125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b="1" dirty="0" smtClean="0">
                <a:solidFill>
                  <a:srgbClr val="0000CC"/>
                </a:solidFill>
                <a:latin typeface="+mn-lt"/>
              </a:rPr>
              <a:t>▶ 최대 </a:t>
            </a:r>
            <a:r>
              <a:rPr lang="en-US" altLang="ko-KR" b="1" dirty="0" smtClean="0">
                <a:solidFill>
                  <a:srgbClr val="0000CC"/>
                </a:solidFill>
                <a:latin typeface="+mn-lt"/>
              </a:rPr>
              <a:t>50</a:t>
            </a:r>
            <a:r>
              <a:rPr lang="ko-KR" altLang="en-US" b="1" dirty="0" smtClean="0">
                <a:solidFill>
                  <a:srgbClr val="0000CC"/>
                </a:solidFill>
                <a:latin typeface="+mn-lt"/>
              </a:rPr>
              <a:t>여명 사용 가능</a:t>
            </a:r>
            <a:r>
              <a:rPr lang="en-US" altLang="ko-KR" b="1" dirty="0" smtClean="0">
                <a:solidFill>
                  <a:srgbClr val="0000CC"/>
                </a:solidFill>
                <a:latin typeface="+mn-lt"/>
              </a:rPr>
              <a:t>, </a:t>
            </a:r>
            <a:r>
              <a:rPr lang="ko-KR" altLang="en-US" b="1" dirty="0" smtClean="0">
                <a:solidFill>
                  <a:srgbClr val="0000CC"/>
                </a:solidFill>
                <a:latin typeface="+mn-lt"/>
              </a:rPr>
              <a:t>식당으로 사용 가능</a:t>
            </a:r>
            <a:endParaRPr lang="en-US" altLang="ko-KR" b="1" dirty="0" smtClean="0">
              <a:solidFill>
                <a:srgbClr val="0000CC"/>
              </a:solidFill>
              <a:latin typeface="+mn-lt"/>
            </a:endParaRPr>
          </a:p>
        </p:txBody>
      </p:sp>
      <p:pic>
        <p:nvPicPr>
          <p:cNvPr id="8" name="그림 7" descr="바베큐장 소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628800"/>
            <a:ext cx="9144000" cy="5143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323528" y="57766"/>
            <a:ext cx="6147657" cy="642937"/>
          </a:xfrm>
          <a:prstGeom prst="roundRect">
            <a:avLst/>
          </a:prstGeom>
          <a:noFill/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부대 시설 안내 </a:t>
            </a:r>
            <a:r>
              <a:rPr lang="en-US" altLang="ko-KR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ko-KR" alt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수영장</a:t>
            </a:r>
            <a:endParaRPr lang="ko-KR" alt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0" y="765175"/>
            <a:ext cx="9144000" cy="1588"/>
          </a:xfrm>
          <a:prstGeom prst="line">
            <a:avLst/>
          </a:prstGeom>
          <a:ln w="44450">
            <a:solidFill>
              <a:schemeClr val="accent3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5616" y="1052736"/>
            <a:ext cx="61554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endParaRPr lang="en-US" altLang="ko-KR" b="1" dirty="0" smtClean="0"/>
          </a:p>
          <a:p>
            <a:pPr>
              <a:defRPr/>
            </a:pPr>
            <a:r>
              <a:rPr lang="ko-KR" altLang="en-US" b="1" dirty="0" smtClean="0"/>
              <a:t>성인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소아 수영장</a:t>
            </a:r>
            <a:endParaRPr lang="en-US" altLang="ko-KR" b="1" dirty="0">
              <a:latin typeface="+mn-lt"/>
            </a:endParaRPr>
          </a:p>
        </p:txBody>
      </p:sp>
      <p:pic>
        <p:nvPicPr>
          <p:cNvPr id="8" name="그림 7" descr="소아용 수영장.jpg"/>
          <p:cNvPicPr>
            <a:picLocks noChangeAspect="1"/>
          </p:cNvPicPr>
          <p:nvPr/>
        </p:nvPicPr>
        <p:blipFill>
          <a:blip r:embed="rId2" cstate="print"/>
          <a:srcRect r="5044"/>
          <a:stretch>
            <a:fillRect/>
          </a:stretch>
        </p:blipFill>
        <p:spPr>
          <a:xfrm>
            <a:off x="4644008" y="1052736"/>
            <a:ext cx="4512790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그림 8" descr="수영장 2개 다 보이는 좋은 사진.jpg"/>
          <p:cNvPicPr>
            <a:picLocks noChangeAspect="1"/>
          </p:cNvPicPr>
          <p:nvPr/>
        </p:nvPicPr>
        <p:blipFill>
          <a:blip r:embed="rId3" cstate="print"/>
          <a:srcRect t="18506"/>
          <a:stretch>
            <a:fillRect/>
          </a:stretch>
        </p:blipFill>
        <p:spPr>
          <a:xfrm>
            <a:off x="2123728" y="4107752"/>
            <a:ext cx="5112568" cy="27776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그림 6" descr="성인용 수영장 좋음 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052736"/>
            <a:ext cx="4752528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1187624" y="3635732"/>
            <a:ext cx="25202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b="1" dirty="0" smtClean="0">
                <a:solidFill>
                  <a:srgbClr val="0000CC"/>
                </a:solidFill>
                <a:latin typeface="+mn-lt"/>
              </a:rPr>
              <a:t>▶ </a:t>
            </a:r>
            <a:r>
              <a:rPr lang="ko-KR" altLang="en-US" b="1" dirty="0" smtClean="0">
                <a:solidFill>
                  <a:srgbClr val="0000CC"/>
                </a:solidFill>
              </a:rPr>
              <a:t>성인용 수영장</a:t>
            </a:r>
            <a:endParaRPr lang="en-US" altLang="ko-KR" b="1" dirty="0" smtClean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96136" y="3645024"/>
            <a:ext cx="21247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b="1" dirty="0" smtClean="0">
                <a:solidFill>
                  <a:srgbClr val="0000CC"/>
                </a:solidFill>
                <a:latin typeface="+mn-lt"/>
              </a:rPr>
              <a:t>▶ </a:t>
            </a:r>
            <a:r>
              <a:rPr lang="ko-KR" altLang="en-US" b="1" dirty="0" smtClean="0">
                <a:solidFill>
                  <a:srgbClr val="0000CC"/>
                </a:solidFill>
              </a:rPr>
              <a:t>유아용 풀장</a:t>
            </a:r>
            <a:endParaRPr lang="en-US" altLang="ko-KR" b="1" dirty="0" smtClean="0">
              <a:solidFill>
                <a:srgbClr val="0000CC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323528" y="57766"/>
            <a:ext cx="6147657" cy="642937"/>
          </a:xfrm>
          <a:prstGeom prst="roundRect">
            <a:avLst/>
          </a:prstGeom>
          <a:noFill/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부대 시설 안내 </a:t>
            </a:r>
            <a:r>
              <a:rPr lang="en-US" altLang="ko-KR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ko-KR" alt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노래방</a:t>
            </a:r>
            <a:endParaRPr lang="ko-KR" alt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0" y="765175"/>
            <a:ext cx="9144000" cy="1588"/>
          </a:xfrm>
          <a:prstGeom prst="line">
            <a:avLst/>
          </a:prstGeom>
          <a:ln w="44450">
            <a:solidFill>
              <a:schemeClr val="accent3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512862" y="836712"/>
            <a:ext cx="615548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b="1" dirty="0" smtClean="0">
                <a:solidFill>
                  <a:srgbClr val="0000CC"/>
                </a:solidFill>
              </a:rPr>
              <a:t>▶ 총 </a:t>
            </a:r>
            <a:r>
              <a:rPr lang="en-US" altLang="ko-KR" b="1" dirty="0" smtClean="0">
                <a:solidFill>
                  <a:srgbClr val="0000CC"/>
                </a:solidFill>
              </a:rPr>
              <a:t>3</a:t>
            </a:r>
            <a:r>
              <a:rPr lang="ko-KR" altLang="en-US" b="1" dirty="0" smtClean="0">
                <a:solidFill>
                  <a:srgbClr val="0000CC"/>
                </a:solidFill>
              </a:rPr>
              <a:t>개의 노래방 </a:t>
            </a:r>
            <a:r>
              <a:rPr lang="en-US" altLang="ko-KR" b="1" dirty="0" smtClean="0">
                <a:solidFill>
                  <a:srgbClr val="0000CC"/>
                </a:solidFill>
              </a:rPr>
              <a:t>(</a:t>
            </a:r>
            <a:r>
              <a:rPr lang="ko-KR" altLang="en-US" b="1" dirty="0" smtClean="0">
                <a:solidFill>
                  <a:srgbClr val="0000CC"/>
                </a:solidFill>
              </a:rPr>
              <a:t>최신곡 이용 가능 </a:t>
            </a:r>
            <a:r>
              <a:rPr lang="en-US" altLang="ko-KR" b="1" dirty="0" smtClean="0">
                <a:solidFill>
                  <a:srgbClr val="0000CC"/>
                </a:solidFill>
              </a:rPr>
              <a:t>)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b="1" dirty="0" smtClean="0">
                <a:solidFill>
                  <a:srgbClr val="0000CC"/>
                </a:solidFill>
              </a:rPr>
              <a:t>    - </a:t>
            </a:r>
            <a:r>
              <a:rPr lang="ko-KR" altLang="en-US" b="1" dirty="0" smtClean="0">
                <a:solidFill>
                  <a:srgbClr val="0000CC"/>
                </a:solidFill>
              </a:rPr>
              <a:t>대강당 노래방 </a:t>
            </a:r>
            <a:r>
              <a:rPr lang="en-US" altLang="ko-KR" b="1" dirty="0" smtClean="0">
                <a:solidFill>
                  <a:srgbClr val="0000CC"/>
                </a:solidFill>
              </a:rPr>
              <a:t>1</a:t>
            </a:r>
            <a:r>
              <a:rPr lang="ko-KR" altLang="en-US" b="1" dirty="0" smtClean="0">
                <a:solidFill>
                  <a:srgbClr val="0000CC"/>
                </a:solidFill>
              </a:rPr>
              <a:t>개 </a:t>
            </a:r>
            <a:r>
              <a:rPr lang="en-US" altLang="ko-KR" b="1" dirty="0" smtClean="0">
                <a:solidFill>
                  <a:srgbClr val="0000CC"/>
                </a:solidFill>
              </a:rPr>
              <a:t>(100</a:t>
            </a:r>
            <a:r>
              <a:rPr lang="ko-KR" altLang="en-US" b="1" dirty="0" smtClean="0">
                <a:solidFill>
                  <a:srgbClr val="0000CC"/>
                </a:solidFill>
              </a:rPr>
              <a:t>명 이상 가능</a:t>
            </a:r>
            <a:r>
              <a:rPr lang="en-US" altLang="ko-KR" b="1" dirty="0" smtClean="0">
                <a:solidFill>
                  <a:srgbClr val="0000CC"/>
                </a:solidFill>
              </a:rPr>
              <a:t>)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b="1" dirty="0" smtClean="0">
                <a:solidFill>
                  <a:srgbClr val="0000CC"/>
                </a:solidFill>
              </a:rPr>
              <a:t>    - 1</a:t>
            </a:r>
            <a:r>
              <a:rPr lang="ko-KR" altLang="en-US" b="1" dirty="0" smtClean="0">
                <a:solidFill>
                  <a:srgbClr val="0000CC"/>
                </a:solidFill>
              </a:rPr>
              <a:t>실 </a:t>
            </a:r>
            <a:r>
              <a:rPr lang="en-US" altLang="ko-KR" b="1" dirty="0" smtClean="0">
                <a:solidFill>
                  <a:srgbClr val="0000CC"/>
                </a:solidFill>
              </a:rPr>
              <a:t>20</a:t>
            </a:r>
            <a:r>
              <a:rPr lang="ko-KR" altLang="en-US" b="1" dirty="0" smtClean="0">
                <a:solidFill>
                  <a:srgbClr val="0000CC"/>
                </a:solidFill>
              </a:rPr>
              <a:t>명</a:t>
            </a:r>
            <a:r>
              <a:rPr lang="en-US" altLang="ko-KR" b="1" dirty="0" smtClean="0">
                <a:solidFill>
                  <a:srgbClr val="0000CC"/>
                </a:solidFill>
              </a:rPr>
              <a:t>, 1</a:t>
            </a:r>
            <a:r>
              <a:rPr lang="ko-KR" altLang="en-US" b="1" dirty="0" smtClean="0">
                <a:solidFill>
                  <a:srgbClr val="0000CC"/>
                </a:solidFill>
              </a:rPr>
              <a:t>실 </a:t>
            </a:r>
            <a:r>
              <a:rPr lang="en-US" altLang="ko-KR" b="1" dirty="0" smtClean="0">
                <a:solidFill>
                  <a:srgbClr val="0000CC"/>
                </a:solidFill>
              </a:rPr>
              <a:t>15</a:t>
            </a:r>
            <a:r>
              <a:rPr lang="ko-KR" altLang="en-US" b="1" dirty="0" smtClean="0">
                <a:solidFill>
                  <a:srgbClr val="0000CC"/>
                </a:solidFill>
              </a:rPr>
              <a:t>명 이용 가능 노래방 </a:t>
            </a:r>
            <a:r>
              <a:rPr lang="en-US" altLang="ko-KR" b="1" dirty="0" smtClean="0">
                <a:solidFill>
                  <a:srgbClr val="0000CC"/>
                </a:solidFill>
              </a:rPr>
              <a:t>2</a:t>
            </a:r>
            <a:r>
              <a:rPr lang="ko-KR" altLang="en-US" b="1" dirty="0" smtClean="0">
                <a:solidFill>
                  <a:srgbClr val="0000CC"/>
                </a:solidFill>
              </a:rPr>
              <a:t>개</a:t>
            </a:r>
            <a:endParaRPr lang="en-US" altLang="ko-KR" b="1" dirty="0" smtClean="0">
              <a:solidFill>
                <a:srgbClr val="0000CC"/>
              </a:solidFill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b="1" dirty="0" smtClean="0">
                <a:solidFill>
                  <a:srgbClr val="0000CC"/>
                </a:solidFill>
              </a:rPr>
              <a:t>    </a:t>
            </a:r>
          </a:p>
        </p:txBody>
      </p:sp>
      <p:pic>
        <p:nvPicPr>
          <p:cNvPr id="7" name="그림 6" descr="노래방 좋은 사진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55976" y="3717032"/>
            <a:ext cx="4752528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그림 7" descr="노래방 좋은 사진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204864"/>
            <a:ext cx="4752528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0" y="57766"/>
            <a:ext cx="6876256" cy="642937"/>
          </a:xfrm>
          <a:prstGeom prst="roundRect">
            <a:avLst/>
          </a:prstGeom>
          <a:noFill/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부대 시설 안내 </a:t>
            </a:r>
            <a:r>
              <a:rPr lang="en-US" altLang="ko-KR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ko-KR" alt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고객 전용 세탁실</a:t>
            </a:r>
            <a:endParaRPr lang="ko-KR" alt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0" y="765175"/>
            <a:ext cx="9144000" cy="1588"/>
          </a:xfrm>
          <a:prstGeom prst="line">
            <a:avLst/>
          </a:prstGeom>
          <a:ln w="44450">
            <a:solidFill>
              <a:schemeClr val="accent3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그림 9" descr="20151021_16275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1706795" y="908719"/>
            <a:ext cx="3324819" cy="59107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그림 10" descr="20151021_162810.jpg"/>
          <p:cNvPicPr>
            <a:picLocks noChangeAspect="1"/>
          </p:cNvPicPr>
          <p:nvPr/>
        </p:nvPicPr>
        <p:blipFill>
          <a:blip r:embed="rId3" cstate="print"/>
          <a:srcRect b="22702"/>
          <a:stretch>
            <a:fillRect/>
          </a:stretch>
        </p:blipFill>
        <p:spPr>
          <a:xfrm rot="16200000">
            <a:off x="3226456" y="2596456"/>
            <a:ext cx="5878064" cy="2555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323528" y="57766"/>
            <a:ext cx="6147657" cy="642937"/>
          </a:xfrm>
          <a:prstGeom prst="roundRect">
            <a:avLst/>
          </a:prstGeom>
          <a:noFill/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부대 시설 안내 </a:t>
            </a:r>
            <a:r>
              <a:rPr lang="en-US" altLang="ko-KR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ko-KR" alt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운동 시설 </a:t>
            </a:r>
            <a:endParaRPr lang="ko-KR" alt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0" y="765175"/>
            <a:ext cx="9144000" cy="1588"/>
          </a:xfrm>
          <a:prstGeom prst="line">
            <a:avLst/>
          </a:prstGeom>
          <a:ln w="44450">
            <a:solidFill>
              <a:schemeClr val="accent3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그림 6" descr="★배드민턴.jpg"/>
          <p:cNvPicPr>
            <a:picLocks noChangeAspect="1"/>
          </p:cNvPicPr>
          <p:nvPr/>
        </p:nvPicPr>
        <p:blipFill>
          <a:blip r:embed="rId2" cstate="print"/>
          <a:srcRect l="7520" r="12897" b="27812"/>
          <a:stretch>
            <a:fillRect/>
          </a:stretch>
        </p:blipFill>
        <p:spPr>
          <a:xfrm>
            <a:off x="4427984" y="1124744"/>
            <a:ext cx="4763085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그림 7" descr="★족구장.jpg"/>
          <p:cNvPicPr>
            <a:picLocks noChangeAspect="1"/>
          </p:cNvPicPr>
          <p:nvPr/>
        </p:nvPicPr>
        <p:blipFill>
          <a:blip r:embed="rId3" cstate="print"/>
          <a:srcRect r="6016" b="12021"/>
          <a:stretch>
            <a:fillRect/>
          </a:stretch>
        </p:blipFill>
        <p:spPr>
          <a:xfrm>
            <a:off x="-36512" y="1124744"/>
            <a:ext cx="4615376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1966645" y="350100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0000CC"/>
                </a:solidFill>
              </a:rPr>
              <a:t>족구장</a:t>
            </a:r>
            <a:endParaRPr lang="ko-KR" altLang="en-US" b="1" dirty="0">
              <a:solidFill>
                <a:srgbClr val="0000CC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00192" y="118746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0000CC"/>
                </a:solidFill>
              </a:rPr>
              <a:t>배드민턴장</a:t>
            </a:r>
            <a:endParaRPr lang="ko-KR" altLang="en-US" b="1" dirty="0">
              <a:solidFill>
                <a:srgbClr val="0000CC"/>
              </a:solidFill>
            </a:endParaRPr>
          </a:p>
        </p:txBody>
      </p:sp>
      <p:pic>
        <p:nvPicPr>
          <p:cNvPr id="11" name="그림 10" descr="탁구장 사진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44216" y="3886086"/>
            <a:ext cx="5076056" cy="28552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4054877" y="62373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bg1"/>
                </a:solidFill>
              </a:rPr>
              <a:t>탁구장</a:t>
            </a:r>
            <a:endParaRPr lang="ko-KR" alt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323528" y="57766"/>
            <a:ext cx="6147657" cy="642937"/>
          </a:xfrm>
          <a:prstGeom prst="roundRect">
            <a:avLst/>
          </a:prstGeom>
          <a:noFill/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부대 시설 안내 </a:t>
            </a:r>
            <a:r>
              <a:rPr lang="en-US" altLang="ko-KR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ko-KR" alt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프론트</a:t>
            </a:r>
            <a:r>
              <a:rPr lang="en-US" altLang="ko-KR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매점</a:t>
            </a:r>
            <a:endParaRPr lang="ko-KR" alt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0" y="765175"/>
            <a:ext cx="9144000" cy="1588"/>
          </a:xfrm>
          <a:prstGeom prst="line">
            <a:avLst/>
          </a:prstGeom>
          <a:ln w="44450">
            <a:solidFill>
              <a:schemeClr val="accent3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그림 7" descr="프런트_매점 (5).JPG"/>
          <p:cNvPicPr>
            <a:picLocks noChangeAspect="1"/>
          </p:cNvPicPr>
          <p:nvPr/>
        </p:nvPicPr>
        <p:blipFill>
          <a:blip r:embed="rId2" cstate="print"/>
          <a:srcRect l="6058" t="4725"/>
          <a:stretch>
            <a:fillRect/>
          </a:stretch>
        </p:blipFill>
        <p:spPr>
          <a:xfrm>
            <a:off x="4068452" y="3429000"/>
            <a:ext cx="5112060" cy="34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그림 6" descr="프런트_매점 (3).JPG"/>
          <p:cNvPicPr>
            <a:picLocks noChangeAspect="1"/>
          </p:cNvPicPr>
          <p:nvPr/>
        </p:nvPicPr>
        <p:blipFill>
          <a:blip r:embed="rId3" cstate="print"/>
          <a:srcRect r="7559" b="18017"/>
          <a:stretch>
            <a:fillRect/>
          </a:stretch>
        </p:blipFill>
        <p:spPr>
          <a:xfrm>
            <a:off x="0" y="980728"/>
            <a:ext cx="5724128" cy="3384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323528" y="57766"/>
            <a:ext cx="6147657" cy="642937"/>
          </a:xfrm>
          <a:prstGeom prst="roundRect">
            <a:avLst/>
          </a:prstGeom>
          <a:noFill/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부대 시설 안내 </a:t>
            </a:r>
            <a:r>
              <a:rPr lang="en-US" altLang="ko-KR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ko-KR" alt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눈썰매장</a:t>
            </a:r>
            <a:endParaRPr lang="ko-KR" alt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0" y="765175"/>
            <a:ext cx="9144000" cy="1588"/>
          </a:xfrm>
          <a:prstGeom prst="line">
            <a:avLst/>
          </a:prstGeom>
          <a:ln w="44450">
            <a:solidFill>
              <a:schemeClr val="accent3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그림 7" descr="눈썰매장 아이사진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67198" y="3284984"/>
            <a:ext cx="5576802" cy="3573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그림 6" descr="눈썰매장 사진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80728"/>
            <a:ext cx="5105400" cy="43148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직선 연결선 29"/>
          <p:cNvCxnSpPr/>
          <p:nvPr/>
        </p:nvCxnSpPr>
        <p:spPr>
          <a:xfrm>
            <a:off x="0" y="765175"/>
            <a:ext cx="9144000" cy="1588"/>
          </a:xfrm>
          <a:prstGeom prst="line">
            <a:avLst/>
          </a:prstGeom>
          <a:ln w="44450">
            <a:solidFill>
              <a:schemeClr val="accent3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그림 30" descr="에쓰오일 로고 이걸로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836712"/>
            <a:ext cx="2607753" cy="1491615"/>
          </a:xfrm>
          <a:prstGeom prst="rect">
            <a:avLst/>
          </a:prstGeom>
        </p:spPr>
      </p:pic>
      <p:pic>
        <p:nvPicPr>
          <p:cNvPr id="32" name="그림 31" descr="만도로고 이걸로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97514" y="980727"/>
            <a:ext cx="3846486" cy="1328617"/>
          </a:xfrm>
          <a:prstGeom prst="rect">
            <a:avLst/>
          </a:prstGeom>
        </p:spPr>
      </p:pic>
      <p:sp>
        <p:nvSpPr>
          <p:cNvPr id="33" name="모서리가 둥근 직사각형 32"/>
          <p:cNvSpPr/>
          <p:nvPr/>
        </p:nvSpPr>
        <p:spPr>
          <a:xfrm>
            <a:off x="323528" y="57766"/>
            <a:ext cx="6147657" cy="642937"/>
          </a:xfrm>
          <a:prstGeom prst="roundRect">
            <a:avLst/>
          </a:prstGeom>
          <a:noFill/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행사 및 이용 법인</a:t>
            </a:r>
            <a:endParaRPr lang="ko-KR" alt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4" name="그림 33" descr="노원구청 로고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20272" y="2381432"/>
            <a:ext cx="1440159" cy="1479616"/>
          </a:xfrm>
          <a:prstGeom prst="rect">
            <a:avLst/>
          </a:prstGeom>
        </p:spPr>
      </p:pic>
      <p:pic>
        <p:nvPicPr>
          <p:cNvPr id="35" name="그림 34" descr="k2로고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11960" y="2669465"/>
            <a:ext cx="1944216" cy="886334"/>
          </a:xfrm>
          <a:prstGeom prst="rect">
            <a:avLst/>
          </a:prstGeom>
        </p:spPr>
      </p:pic>
      <p:pic>
        <p:nvPicPr>
          <p:cNvPr id="36" name="그림 35" descr="경찰대학교.gif"/>
          <p:cNvPicPr>
            <a:picLocks noChangeAspect="1"/>
          </p:cNvPicPr>
          <p:nvPr/>
        </p:nvPicPr>
        <p:blipFill>
          <a:blip r:embed="rId6" cstate="print"/>
          <a:srcRect r="48137"/>
          <a:stretch>
            <a:fillRect/>
          </a:stretch>
        </p:blipFill>
        <p:spPr>
          <a:xfrm>
            <a:off x="611560" y="4299523"/>
            <a:ext cx="3888432" cy="785661"/>
          </a:xfrm>
          <a:prstGeom prst="rect">
            <a:avLst/>
          </a:prstGeom>
        </p:spPr>
      </p:pic>
      <p:pic>
        <p:nvPicPr>
          <p:cNvPr id="37" name="그림 36" descr="sk하이닉스 로고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1494" y="2453439"/>
            <a:ext cx="2836184" cy="1117649"/>
          </a:xfrm>
          <a:prstGeom prst="rect">
            <a:avLst/>
          </a:prstGeom>
        </p:spPr>
      </p:pic>
      <p:pic>
        <p:nvPicPr>
          <p:cNvPr id="38" name="그림 37" descr="해양 수산부 로고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987824" y="908720"/>
            <a:ext cx="2304256" cy="1530800"/>
          </a:xfrm>
          <a:prstGeom prst="rect">
            <a:avLst/>
          </a:prstGeom>
        </p:spPr>
      </p:pic>
      <p:pic>
        <p:nvPicPr>
          <p:cNvPr id="39" name="그림 38" descr="품질검역관리원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932040" y="4083499"/>
            <a:ext cx="3456384" cy="999960"/>
          </a:xfrm>
          <a:prstGeom prst="rect">
            <a:avLst/>
          </a:prstGeom>
        </p:spPr>
      </p:pic>
      <p:pic>
        <p:nvPicPr>
          <p:cNvPr id="40" name="그림 39" descr="강원대학교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391622" y="5589240"/>
            <a:ext cx="2836562" cy="675372"/>
          </a:xfrm>
          <a:prstGeom prst="rect">
            <a:avLst/>
          </a:prstGeom>
        </p:spPr>
      </p:pic>
      <p:pic>
        <p:nvPicPr>
          <p:cNvPr id="41" name="그림 40" descr="경기대학교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39552" y="5589240"/>
            <a:ext cx="2633948" cy="742908"/>
          </a:xfrm>
          <a:prstGeom prst="rect">
            <a:avLst/>
          </a:prstGeom>
        </p:spPr>
      </p:pic>
      <p:pic>
        <p:nvPicPr>
          <p:cNvPr id="42" name="그림 41" descr="상지대학교 로고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516216" y="5625051"/>
            <a:ext cx="2232248" cy="5610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40978" y="2285992"/>
            <a:ext cx="8174426" cy="252028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cap="flat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oft" dir="t"/>
          </a:scene3d>
          <a:sp3d>
            <a:bevelT/>
          </a:sp3d>
        </p:spPr>
        <p:style>
          <a:lnRef idx="1">
            <a:schemeClr val="accent6"/>
          </a:lnRef>
          <a:fillRef idx="1001">
            <a:schemeClr val="lt1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800" b="1" dirty="0" smtClean="0">
                <a:solidFill>
                  <a:schemeClr val="bg1"/>
                </a:solidFill>
              </a:rPr>
              <a:t>평창현대리조트</a:t>
            </a:r>
            <a:r>
              <a:rPr kumimoji="0" lang="ko-KR" altLang="en-US" sz="2800" b="1" dirty="0" smtClean="0">
                <a:solidFill>
                  <a:schemeClr val="bg1"/>
                </a:solidFill>
              </a:rPr>
              <a:t>를</a:t>
            </a:r>
            <a:r>
              <a:rPr kumimoji="0" lang="ko-KR" altLang="en-US" sz="2800" b="1" dirty="0" smtClean="0">
                <a:solidFill>
                  <a:schemeClr val="bg1"/>
                </a:solidFill>
              </a:rPr>
              <a:t> </a:t>
            </a:r>
            <a:r>
              <a:rPr kumimoji="0" lang="ko-KR" altLang="en-US" sz="2800" b="1" dirty="0" smtClean="0">
                <a:solidFill>
                  <a:schemeClr val="bg1"/>
                </a:solidFill>
              </a:rPr>
              <a:t>이용해 주시면</a:t>
            </a:r>
            <a:endParaRPr kumimoji="0" lang="en-US" altLang="ko-KR" sz="2800" b="1" dirty="0" smtClean="0">
              <a:solidFill>
                <a:schemeClr val="bg1"/>
              </a:solidFill>
            </a:endParaRP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800" b="1" dirty="0" smtClean="0">
                <a:solidFill>
                  <a:schemeClr val="bg1"/>
                </a:solidFill>
              </a:rPr>
              <a:t>고객의 만족을 위해 </a:t>
            </a:r>
            <a:r>
              <a:rPr kumimoji="0" lang="ko-KR" altLang="en-US" sz="2800" b="1" dirty="0" smtClean="0">
                <a:solidFill>
                  <a:schemeClr val="bg1"/>
                </a:solidFill>
              </a:rPr>
              <a:t>최선을 다하겠습니다</a:t>
            </a:r>
            <a:r>
              <a:rPr kumimoji="0" lang="en-US" altLang="ko-KR" sz="2800" b="1" dirty="0" smtClean="0">
                <a:solidFill>
                  <a:schemeClr val="bg1"/>
                </a:solidFill>
              </a:rPr>
              <a:t>.</a:t>
            </a:r>
            <a:endParaRPr kumimoji="0" lang="en-US" altLang="ko-KR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17342</TotalTime>
  <Words>603</Words>
  <Application>Microsoft Office PowerPoint</Application>
  <PresentationFormat>화면 슬라이드 쇼(4:3)</PresentationFormat>
  <Paragraphs>96</Paragraphs>
  <Slides>24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24</vt:i4>
      </vt:variant>
    </vt:vector>
  </HeadingPairs>
  <TitlesOfParts>
    <vt:vector size="25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삼성</dc:creator>
  <cp:lastModifiedBy>SEC</cp:lastModifiedBy>
  <cp:revision>484</cp:revision>
  <dcterms:created xsi:type="dcterms:W3CDTF">2015-10-29T14:18:37Z</dcterms:created>
  <dcterms:modified xsi:type="dcterms:W3CDTF">2016-02-15T06:19:19Z</dcterms:modified>
</cp:coreProperties>
</file>